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4" r:id="rId1"/>
  </p:sldMasterIdLst>
  <p:notesMasterIdLst>
    <p:notesMasterId r:id="rId39"/>
  </p:notesMasterIdLst>
  <p:handoutMasterIdLst>
    <p:handoutMasterId r:id="rId40"/>
  </p:handoutMasterIdLst>
  <p:sldIdLst>
    <p:sldId id="257" r:id="rId2"/>
    <p:sldId id="337" r:id="rId3"/>
    <p:sldId id="331" r:id="rId4"/>
    <p:sldId id="262" r:id="rId5"/>
    <p:sldId id="264" r:id="rId6"/>
    <p:sldId id="265" r:id="rId7"/>
    <p:sldId id="268" r:id="rId8"/>
    <p:sldId id="269" r:id="rId9"/>
    <p:sldId id="270" r:id="rId10"/>
    <p:sldId id="271" r:id="rId11"/>
    <p:sldId id="272" r:id="rId12"/>
    <p:sldId id="273" r:id="rId13"/>
    <p:sldId id="315" r:id="rId14"/>
    <p:sldId id="313" r:id="rId15"/>
    <p:sldId id="307" r:id="rId16"/>
    <p:sldId id="274" r:id="rId17"/>
    <p:sldId id="275" r:id="rId18"/>
    <p:sldId id="334" r:id="rId19"/>
    <p:sldId id="276" r:id="rId20"/>
    <p:sldId id="277" r:id="rId21"/>
    <p:sldId id="278" r:id="rId22"/>
    <p:sldId id="316" r:id="rId23"/>
    <p:sldId id="317" r:id="rId24"/>
    <p:sldId id="318" r:id="rId25"/>
    <p:sldId id="332" r:id="rId26"/>
    <p:sldId id="319" r:id="rId27"/>
    <p:sldId id="320" r:id="rId28"/>
    <p:sldId id="321" r:id="rId29"/>
    <p:sldId id="322" r:id="rId30"/>
    <p:sldId id="323" r:id="rId31"/>
    <p:sldId id="324" r:id="rId32"/>
    <p:sldId id="325" r:id="rId33"/>
    <p:sldId id="326" r:id="rId34"/>
    <p:sldId id="327" r:id="rId35"/>
    <p:sldId id="329" r:id="rId36"/>
    <p:sldId id="330" r:id="rId37"/>
    <p:sldId id="333" r:id="rId38"/>
  </p:sldIdLst>
  <p:sldSz cx="9144000" cy="6858000" type="screen4x3"/>
  <p:notesSz cx="6794500" cy="9931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5pPr>
    <a:lvl6pPr marL="2286000" algn="l" defTabSz="914400" rtl="0" eaLnBrk="1" latinLnBrk="0" hangingPunct="1"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6pPr>
    <a:lvl7pPr marL="2743200" algn="l" defTabSz="914400" rtl="0" eaLnBrk="1" latinLnBrk="0" hangingPunct="1"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7pPr>
    <a:lvl8pPr marL="3200400" algn="l" defTabSz="914400" rtl="0" eaLnBrk="1" latinLnBrk="0" hangingPunct="1"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8pPr>
    <a:lvl9pPr marL="3657600" algn="l" defTabSz="914400" rtl="0" eaLnBrk="1" latinLnBrk="0" hangingPunct="1"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AAFB2"/>
    <a:srgbClr val="AAAF4E"/>
    <a:srgbClr val="C45647"/>
    <a:srgbClr val="C75948"/>
    <a:srgbClr val="A0DBE5"/>
    <a:srgbClr val="BBE4F6"/>
    <a:srgbClr val="003300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57" autoAdjust="0"/>
    <p:restoredTop sz="94660"/>
  </p:normalViewPr>
  <p:slideViewPr>
    <p:cSldViewPr>
      <p:cViewPr varScale="1">
        <p:scale>
          <a:sx n="107" d="100"/>
          <a:sy n="107" d="100"/>
        </p:scale>
        <p:origin x="-171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2944282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218" y="1"/>
            <a:ext cx="2944282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1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34831"/>
            <a:ext cx="2944282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1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218" y="9434831"/>
            <a:ext cx="2944282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fld id="{5057B215-EABC-436D-908C-F18E510B7D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0429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2944282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>
              <a:defRPr sz="1300" baseline="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218" y="1"/>
            <a:ext cx="2944282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>
              <a:defRPr sz="1300" baseline="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6125"/>
            <a:ext cx="4962525" cy="37226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5936" y="4717415"/>
            <a:ext cx="4982632" cy="4469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434831"/>
            <a:ext cx="2944282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>
              <a:defRPr sz="1300" baseline="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218" y="9434831"/>
            <a:ext cx="2944282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sz="1300" baseline="0" smtClean="0"/>
            </a:lvl1pPr>
          </a:lstStyle>
          <a:p>
            <a:pPr>
              <a:defRPr/>
            </a:pPr>
            <a:fld id="{BBC449E7-6291-4199-A71B-21DC2F8CA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1709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1F92A1-6EF7-462A-9309-A2F9247BC377}" type="slidenum">
              <a:rPr lang="en-US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1651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86ACAD-9412-4A59-B76C-20589A829917}" type="slidenum">
              <a:rPr lang="en-US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6592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C449E7-6291-4199-A71B-21DC2F8CAF78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596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C449E7-6291-4199-A71B-21DC2F8CAF78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68725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A88ACE-6CD3-4E0F-9954-AF2F97945B7A}" type="slidenum">
              <a:rPr lang="en-US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2812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942D6C8-F8F7-41AA-BB03-82F73F64C324}" type="slidenum">
              <a:rPr lang="en-US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27675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FC19A28-F608-4F4A-ADFB-E56272BB48E1}" type="slidenum">
              <a:rPr lang="en-US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65776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A535006-E62C-450C-BA06-1C20C75EF38D}" type="slidenum">
              <a:rPr lang="en-US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0282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965A420-8313-460B-8579-7E517D34F389}" type="slidenum">
              <a:rPr lang="en-US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97175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A8757C-6A88-4F90-BBBE-22A5854F40F5}" type="slidenum">
              <a:rPr lang="en-US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89200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3C35518-FA89-45F7-895C-217D055202FD}" type="slidenum">
              <a:rPr lang="en-US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7687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234B822-B87C-46E3-B314-4607669CF31D}" type="slidenum">
              <a:rPr lang="en-US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40016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E0D2F8-3547-45A5-8569-1408CF7F708A}" type="slidenum">
              <a:rPr lang="en-US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73493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C449E7-6291-4199-A71B-21DC2F8CAF78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04263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8A632A6-0486-4248-AA83-3E96C69FFCB9}" type="slidenum">
              <a:rPr lang="en-US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21352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5B9DD2-6C61-4BE6-A5DF-0AA73FAB1D15}" type="slidenum">
              <a:rPr lang="en-US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46036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C97DA8-B3D5-4E7D-8102-A3E7361F54AF}" type="slidenum">
              <a:rPr lang="en-US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88492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B8E23F4-FB8A-432E-9248-8D393CEF9BAE}" type="slidenum">
              <a:rPr lang="en-US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206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082C15C-6480-4E3F-A51E-126AB1AC9C70}" type="slidenum">
              <a:rPr lang="en-US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311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B1B2BB4-5398-4072-922D-AC7B58C113F4}" type="slidenum">
              <a:rPr lang="en-US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24452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30CBA5-01BE-4A39-BCEF-24A7F58628FC}" type="slidenum">
              <a:rPr lang="en-US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39185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19F2BD-6AC4-45B9-B1C0-1075372BE9C5}" type="slidenum">
              <a:rPr lang="en-US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1757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8A632A6-0486-4248-AA83-3E96C69FFCB9}" type="slidenum">
              <a:rPr lang="en-US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09722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FC67F32-A6B5-4B06-A4A5-B39D72039FD3}" type="slidenum">
              <a:rPr lang="en-US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4034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4B15FFF-68DA-4B14-B767-87B9BB58CDB1}" type="slidenum">
              <a:rPr lang="en-US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91000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84EE2B2-1E5C-4325-B350-DB060ACCCEF1}" type="slidenum">
              <a:rPr lang="en-US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883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0C1B413-3BF9-4B01-9E5B-CFE2175BDA99}" type="slidenum">
              <a:rPr lang="en-US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4340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94DF10-20AB-4441-91E4-803E5DBD46D0}" type="slidenum">
              <a:rPr lang="en-US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8011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A9AFE8D-F51F-4D6B-9004-DB32B58C1CE3}" type="slidenum">
              <a:rPr lang="en-US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7173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623542-82F5-4DDA-B42D-7AAF90A61A33}" type="slidenum">
              <a:rPr lang="en-US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4673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D954F2-A490-4702-A596-D73634407068}" type="slidenum">
              <a:rPr lang="en-US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0411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94114BE-0943-4622-94D5-2A23FEB69C4C}" type="slidenum">
              <a:rPr lang="en-US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6092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pPr eaLnBrk="1" latinLnBrk="0" hangingPunct="1"/>
            <a:fld id="{E6F9B8CD-342D-4579-98EC-A8FD6B7370E1}" type="datetimeFigureOut">
              <a:rPr lang="en-US" smtClean="0"/>
              <a:pPr eaLnBrk="1" latinLnBrk="0" hangingPunct="1"/>
              <a:t>3/22/2015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pPr>
              <a:defRPr/>
            </a:pPr>
            <a:fld id="{4ADBECEB-FBAF-4C2F-9449-38F44E4209A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F9B8CD-342D-4579-98EC-A8FD6B7370E1}" type="datetimeFigureOut">
              <a:rPr lang="en-US" smtClean="0"/>
              <a:pPr eaLnBrk="1" latinLnBrk="0" hangingPunct="1"/>
              <a:t>3/22/2015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499816-D825-495F-979F-2E557C7AFED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F9B8CD-342D-4579-98EC-A8FD6B7370E1}" type="datetimeFigureOut">
              <a:rPr lang="en-US" smtClean="0"/>
              <a:pPr eaLnBrk="1" latinLnBrk="0" hangingPunct="1"/>
              <a:t>3/22/2015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5B8925-4D6A-47B8-A53A-A013DBAEB08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3/22/2015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F2EA90C0-2222-4414-A280-65452057AD0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pPr eaLnBrk="1" latinLnBrk="0" hangingPunct="1"/>
            <a:fld id="{E6F9B8CD-342D-4579-98EC-A8FD6B7370E1}" type="datetimeFigureOut">
              <a:rPr lang="en-US" smtClean="0"/>
              <a:pPr eaLnBrk="1" latinLnBrk="0" hangingPunct="1"/>
              <a:t>3/22/2015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pPr>
              <a:defRPr/>
            </a:pPr>
            <a:r>
              <a:rPr lang="en-US" smtClean="0"/>
              <a:t>1-</a:t>
            </a:r>
            <a:fld id="{93F4E42C-5CDA-4D5F-9A17-0DA6076B8B3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F9B8CD-342D-4579-98EC-A8FD6B7370E1}" type="datetimeFigureOut">
              <a:rPr lang="en-US" smtClean="0"/>
              <a:pPr eaLnBrk="1" latinLnBrk="0" hangingPunct="1"/>
              <a:t>3/22/2015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248FC6-3376-408A-9C5C-6E923989D20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F9B8CD-342D-4579-98EC-A8FD6B7370E1}" type="datetimeFigureOut">
              <a:rPr lang="en-US" smtClean="0"/>
              <a:pPr eaLnBrk="1" latinLnBrk="0" hangingPunct="1"/>
              <a:t>3/22/2015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912BA1-A2AF-4A58-89C7-9BC624EE558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3/22/2015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290FAAC7-B75F-4800-AF9E-936B5DB2EC0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F9B8CD-342D-4579-98EC-A8FD6B7370E1}" type="datetimeFigureOut">
              <a:rPr lang="en-US" smtClean="0"/>
              <a:pPr eaLnBrk="1" latinLnBrk="0" hangingPunct="1"/>
              <a:t>3/22/2015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B680B3-C4DF-43EC-8A33-700D09D749F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3/22/2015</a:t>
            </a:fld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06EF5FB0-00D7-4C79-A78D-95F5E400D1C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3/22/2015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B2042A94-D9C2-4D2C-8A5F-C256A8C20D6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3/22/2015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ADBECEB-FBAF-4C2F-9449-38F44E4209A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ouP9xNujkNo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19"/>
          <p:cNvSpPr>
            <a:spLocks noGrp="1" noChangeArrowheads="1"/>
          </p:cNvSpPr>
          <p:nvPr>
            <p:ph type="ctrTitle"/>
          </p:nvPr>
        </p:nvSpPr>
        <p:spPr>
          <a:noFill/>
        </p:spPr>
        <p:txBody>
          <a:bodyPr>
            <a:normAutofit/>
          </a:bodyPr>
          <a:lstStyle/>
          <a:p>
            <a:pPr algn="ctr" eaLnBrk="1" hangingPunct="1"/>
            <a:r>
              <a:rPr lang="en-US" sz="3600" b="0" dirty="0" smtClean="0">
                <a:latin typeface="Times New Roman" pitchFamily="18" charset="0"/>
              </a:rPr>
              <a:t>Lecture 10</a:t>
            </a:r>
            <a:br>
              <a:rPr lang="en-US" sz="3600" b="0" dirty="0" smtClean="0">
                <a:latin typeface="Times New Roman" pitchFamily="18" charset="0"/>
              </a:rPr>
            </a:br>
            <a:r>
              <a:rPr lang="en-NZ" sz="3600" b="0" dirty="0" smtClean="0">
                <a:latin typeface="Times New Roman" pitchFamily="18" charset="0"/>
              </a:rPr>
              <a:t>Design Principles #1</a:t>
            </a:r>
            <a:endParaRPr 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Framework for Design Principles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77CAF557-6F38-4517-A38D-BB64AADBB543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10244" name="Rectangle 3"/>
          <p:cNvSpPr>
            <a:spLocks noChangeArrowheads="1"/>
          </p:cNvSpPr>
          <p:nvPr/>
        </p:nvSpPr>
        <p:spPr bwMode="auto">
          <a:xfrm>
            <a:off x="0" y="27352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NZ"/>
          </a:p>
        </p:txBody>
      </p:sp>
      <p:pic>
        <p:nvPicPr>
          <p:cNvPr id="10245" name="Picture 4" descr="Principles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81200" y="1752600"/>
            <a:ext cx="4267200" cy="136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6" name="Text Box 5"/>
          <p:cNvSpPr txBox="1">
            <a:spLocks noChangeArrowheads="1"/>
          </p:cNvSpPr>
          <p:nvPr/>
        </p:nvSpPr>
        <p:spPr bwMode="auto">
          <a:xfrm>
            <a:off x="301625" y="3352800"/>
            <a:ext cx="7696200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1800" b="1" baseline="0" dirty="0">
                <a:solidFill>
                  <a:srgbClr val="003300"/>
                </a:solidFill>
                <a:latin typeface="Arial" charset="0"/>
              </a:rPr>
              <a:t>Functionality</a:t>
            </a:r>
            <a:r>
              <a:rPr lang="en-US" sz="1800" baseline="0" dirty="0">
                <a:solidFill>
                  <a:srgbClr val="003300"/>
                </a:solidFill>
                <a:latin typeface="Arial" charset="0"/>
              </a:rPr>
              <a:t> - The system must have adequate functionality for a particular task. </a:t>
            </a:r>
          </a:p>
          <a:p>
            <a:pPr eaLnBrk="1" hangingPunct="1"/>
            <a:endParaRPr lang="en-US" sz="1800" baseline="0" dirty="0">
              <a:solidFill>
                <a:srgbClr val="003300"/>
              </a:solidFill>
              <a:latin typeface="Arial" charset="0"/>
            </a:endParaRPr>
          </a:p>
          <a:p>
            <a:pPr eaLnBrk="1" hangingPunct="1"/>
            <a:r>
              <a:rPr lang="en-US" sz="1800" b="1" baseline="0" dirty="0">
                <a:solidFill>
                  <a:srgbClr val="003300"/>
                </a:solidFill>
                <a:latin typeface="Arial" charset="0"/>
              </a:rPr>
              <a:t>Presentation Filter</a:t>
            </a:r>
            <a:r>
              <a:rPr lang="en-US" sz="1800" baseline="0" dirty="0">
                <a:solidFill>
                  <a:srgbClr val="003300"/>
                </a:solidFill>
                <a:latin typeface="Arial" charset="0"/>
              </a:rPr>
              <a:t> - The functionality must be made accessible through the presentation filter (interface). </a:t>
            </a:r>
            <a:endParaRPr lang="en-US" sz="1800" baseline="0" dirty="0" smtClean="0">
              <a:solidFill>
                <a:srgbClr val="003300"/>
              </a:solidFill>
              <a:latin typeface="Arial" charset="0"/>
            </a:endParaRPr>
          </a:p>
          <a:p>
            <a:pPr marL="742950" lvl="1" indent="-285750" eaLnBrk="1" hangingPunct="1">
              <a:buFont typeface="Arial" pitchFamily="34" charset="0"/>
              <a:buChar char="•"/>
            </a:pPr>
            <a:r>
              <a:rPr lang="en-US" sz="1800" baseline="0" dirty="0" smtClean="0">
                <a:solidFill>
                  <a:srgbClr val="003300"/>
                </a:solidFill>
                <a:latin typeface="Arial" charset="0"/>
              </a:rPr>
              <a:t>The user has to be able to access the functionality (that’s what the ‘user interface’ is for!)</a:t>
            </a:r>
            <a:endParaRPr lang="en-US" sz="1800" baseline="0" dirty="0">
              <a:solidFill>
                <a:srgbClr val="0033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Framework for Design Principles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7FA092F8-4662-452E-94DC-5E35668DF289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11268" name="Rectangle 3"/>
          <p:cNvSpPr>
            <a:spLocks noChangeArrowheads="1"/>
          </p:cNvSpPr>
          <p:nvPr/>
        </p:nvSpPr>
        <p:spPr bwMode="auto">
          <a:xfrm>
            <a:off x="0" y="27352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NZ"/>
          </a:p>
        </p:txBody>
      </p:sp>
      <p:pic>
        <p:nvPicPr>
          <p:cNvPr id="11269" name="Picture 4" descr="Principles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81200" y="1524000"/>
            <a:ext cx="4267200" cy="136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0" name="Text Box 5"/>
          <p:cNvSpPr txBox="1">
            <a:spLocks noChangeArrowheads="1"/>
          </p:cNvSpPr>
          <p:nvPr/>
        </p:nvSpPr>
        <p:spPr bwMode="auto">
          <a:xfrm>
            <a:off x="301624" y="2971800"/>
            <a:ext cx="8156575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1800" b="1" baseline="0" dirty="0">
                <a:solidFill>
                  <a:srgbClr val="003300"/>
                </a:solidFill>
                <a:latin typeface="Arial" charset="0"/>
              </a:rPr>
              <a:t>Comprehensibility Barrier</a:t>
            </a:r>
            <a:r>
              <a:rPr lang="en-US" sz="1800" baseline="0" dirty="0">
                <a:solidFill>
                  <a:srgbClr val="003300"/>
                </a:solidFill>
                <a:latin typeface="Arial" charset="0"/>
              </a:rPr>
              <a:t> - If the presentation is comprehensible, the comprehensibility barrier will be superseded. This depends on the degree of efficiency/usability in the interface design. </a:t>
            </a:r>
            <a:endParaRPr lang="en-US" sz="1800" baseline="0" dirty="0" smtClean="0">
              <a:solidFill>
                <a:srgbClr val="003300"/>
              </a:solidFill>
              <a:latin typeface="Arial" charset="0"/>
            </a:endParaRPr>
          </a:p>
          <a:p>
            <a:pPr marL="742950" lvl="1" indent="-285750" eaLnBrk="1" hangingPunct="1">
              <a:buFont typeface="Arial" pitchFamily="34" charset="0"/>
              <a:buChar char="•"/>
            </a:pPr>
            <a:r>
              <a:rPr lang="en-US" sz="1800" baseline="0" dirty="0" smtClean="0">
                <a:solidFill>
                  <a:srgbClr val="003300"/>
                </a:solidFill>
                <a:latin typeface="Arial" charset="0"/>
              </a:rPr>
              <a:t>The user needs to understand how they access the functionality</a:t>
            </a:r>
            <a:endParaRPr lang="en-US" sz="1800" baseline="0" dirty="0">
              <a:solidFill>
                <a:srgbClr val="003300"/>
              </a:solidFill>
              <a:latin typeface="Arial" charset="0"/>
            </a:endParaRPr>
          </a:p>
          <a:p>
            <a:pPr eaLnBrk="1" hangingPunct="1"/>
            <a:endParaRPr lang="en-US" sz="1800" baseline="0" dirty="0">
              <a:solidFill>
                <a:srgbClr val="003300"/>
              </a:solidFill>
              <a:latin typeface="Arial" charset="0"/>
            </a:endParaRPr>
          </a:p>
          <a:p>
            <a:pPr eaLnBrk="1" hangingPunct="1"/>
            <a:r>
              <a:rPr lang="en-US" sz="1800" b="1" baseline="0" dirty="0">
                <a:solidFill>
                  <a:srgbClr val="003300"/>
                </a:solidFill>
                <a:latin typeface="Arial" charset="0"/>
              </a:rPr>
              <a:t>Learnability Barrier</a:t>
            </a:r>
            <a:r>
              <a:rPr lang="en-US" sz="1800" baseline="0" dirty="0">
                <a:solidFill>
                  <a:srgbClr val="003300"/>
                </a:solidFill>
                <a:latin typeface="Arial" charset="0"/>
              </a:rPr>
              <a:t> – If the interface is comprehensible it will be learnable, there is a direct relationship</a:t>
            </a:r>
            <a:r>
              <a:rPr lang="en-US" sz="1800" baseline="0" dirty="0" smtClean="0">
                <a:solidFill>
                  <a:srgbClr val="003300"/>
                </a:solidFill>
                <a:latin typeface="Arial" charset="0"/>
              </a:rPr>
              <a:t>.</a:t>
            </a:r>
          </a:p>
          <a:p>
            <a:pPr marL="742950" lvl="1" indent="-285750" eaLnBrk="1" hangingPunct="1">
              <a:buFont typeface="Arial" pitchFamily="34" charset="0"/>
              <a:buChar char="•"/>
            </a:pPr>
            <a:r>
              <a:rPr lang="en-US" sz="1800" baseline="0" dirty="0" smtClean="0">
                <a:solidFill>
                  <a:srgbClr val="003300"/>
                </a:solidFill>
                <a:latin typeface="Arial" charset="0"/>
              </a:rPr>
              <a:t>Effective use generally requires that the way of working through the interface become natural to the user (that they ‘learn’ it)</a:t>
            </a:r>
            <a:endParaRPr lang="en-US" sz="1800" baseline="0" dirty="0">
              <a:solidFill>
                <a:srgbClr val="003300"/>
              </a:solidFill>
              <a:latin typeface="Arial" charset="0"/>
            </a:endParaRPr>
          </a:p>
          <a:p>
            <a:pPr eaLnBrk="1" hangingPunct="1"/>
            <a:endParaRPr lang="en-US" sz="1800" baseline="0" dirty="0">
              <a:solidFill>
                <a:srgbClr val="003300"/>
              </a:solidFill>
              <a:latin typeface="Arial" charset="0"/>
            </a:endParaRPr>
          </a:p>
          <a:p>
            <a:pPr eaLnBrk="1" hangingPunct="1"/>
            <a:r>
              <a:rPr lang="en-US" sz="1800" b="1" baseline="0" dirty="0">
                <a:solidFill>
                  <a:srgbClr val="003300"/>
                </a:solidFill>
                <a:latin typeface="Arial" charset="0"/>
              </a:rPr>
              <a:t>Effectiveness/Usefulness</a:t>
            </a:r>
            <a:r>
              <a:rPr lang="en-US" sz="1800" baseline="0" dirty="0">
                <a:solidFill>
                  <a:srgbClr val="003300"/>
                </a:solidFill>
                <a:latin typeface="Arial" charset="0"/>
              </a:rPr>
              <a:t> - If the user can learn the interface </a:t>
            </a:r>
            <a:r>
              <a:rPr lang="en-US" sz="1800" baseline="0" dirty="0" smtClean="0">
                <a:solidFill>
                  <a:srgbClr val="003300"/>
                </a:solidFill>
                <a:latin typeface="Arial" charset="0"/>
              </a:rPr>
              <a:t>s/he </a:t>
            </a:r>
            <a:r>
              <a:rPr lang="en-US" sz="1800" baseline="0" dirty="0">
                <a:solidFill>
                  <a:srgbClr val="003300"/>
                </a:solidFill>
                <a:latin typeface="Arial" charset="0"/>
              </a:rPr>
              <a:t>can take advantage of the functionality and the interface will, therefore, be useful.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Comprehensibilty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138A377A-24E8-4F36-802D-866D7B3EA821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12292" name="Rectangle 3"/>
          <p:cNvSpPr>
            <a:spLocks noChangeArrowheads="1"/>
          </p:cNvSpPr>
          <p:nvPr/>
        </p:nvSpPr>
        <p:spPr bwMode="auto">
          <a:xfrm>
            <a:off x="0" y="27352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NZ"/>
          </a:p>
        </p:txBody>
      </p:sp>
      <p:sp>
        <p:nvSpPr>
          <p:cNvPr id="12293" name="Text Box 4"/>
          <p:cNvSpPr txBox="1">
            <a:spLocks noChangeArrowheads="1"/>
          </p:cNvSpPr>
          <p:nvPr/>
        </p:nvSpPr>
        <p:spPr bwMode="auto">
          <a:xfrm>
            <a:off x="301625" y="1598613"/>
            <a:ext cx="8308975" cy="393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30188" indent="-230188" eaLnBrk="1" hangingPunct="1"/>
            <a:endParaRPr lang="en-US" sz="1800" baseline="0">
              <a:solidFill>
                <a:srgbClr val="003300"/>
              </a:solidFill>
              <a:latin typeface="Arial" charset="0"/>
            </a:endParaRPr>
          </a:p>
          <a:p>
            <a:pPr marL="230188" indent="-230188" eaLnBrk="1" hangingPunct="1"/>
            <a:endParaRPr lang="en-US" sz="1800" baseline="0">
              <a:solidFill>
                <a:srgbClr val="003300"/>
              </a:solidFill>
              <a:latin typeface="Arial" charset="0"/>
            </a:endParaRPr>
          </a:p>
          <a:p>
            <a:pPr marL="230188" indent="-230188" eaLnBrk="1" hangingPunct="1"/>
            <a:r>
              <a:rPr lang="en-US" sz="1800" baseline="0">
                <a:solidFill>
                  <a:srgbClr val="003300"/>
                </a:solidFill>
                <a:latin typeface="Arial" charset="0"/>
              </a:rPr>
              <a:t>An interface design that is easy to comprehend will be efficient and effective</a:t>
            </a:r>
          </a:p>
          <a:p>
            <a:pPr marL="230188" indent="-230188" eaLnBrk="1" hangingPunct="1"/>
            <a:r>
              <a:rPr lang="en-US" sz="1800" baseline="0">
                <a:solidFill>
                  <a:srgbClr val="003300"/>
                </a:solidFill>
                <a:latin typeface="Arial" charset="0"/>
              </a:rPr>
              <a:t> </a:t>
            </a:r>
          </a:p>
          <a:p>
            <a:pPr marL="230188" indent="-230188" eaLnBrk="1" hangingPunct="1">
              <a:buFontTx/>
              <a:buChar char="•"/>
            </a:pPr>
            <a:r>
              <a:rPr lang="en-US" baseline="0">
                <a:solidFill>
                  <a:srgbClr val="003300"/>
                </a:solidFill>
                <a:latin typeface="Arial" charset="0"/>
              </a:rPr>
              <a:t>If a user does not understand the interface it will be useless</a:t>
            </a:r>
          </a:p>
          <a:p>
            <a:pPr marL="230188" indent="-230188" eaLnBrk="1" hangingPunct="1">
              <a:buFontTx/>
              <a:buChar char="•"/>
            </a:pPr>
            <a:endParaRPr lang="en-US" baseline="0">
              <a:solidFill>
                <a:srgbClr val="003300"/>
              </a:solidFill>
              <a:latin typeface="Arial" charset="0"/>
            </a:endParaRPr>
          </a:p>
          <a:p>
            <a:pPr marL="230188" indent="-230188" eaLnBrk="1" hangingPunct="1">
              <a:buFontTx/>
              <a:buChar char="•"/>
            </a:pPr>
            <a:r>
              <a:rPr lang="en-US" sz="2800" baseline="0">
                <a:solidFill>
                  <a:srgbClr val="003300"/>
                </a:solidFill>
              </a:rPr>
              <a:t>A design’s comprehensibility is highly dependent on the way in which the interface communicates its functionality to the user</a:t>
            </a:r>
          </a:p>
          <a:p>
            <a:pPr marL="230188" indent="-230188" eaLnBrk="1" hangingPunct="1"/>
            <a:endParaRPr lang="en-US" baseline="0">
              <a:solidFill>
                <a:srgbClr val="003300"/>
              </a:solidFill>
            </a:endParaRPr>
          </a:p>
        </p:txBody>
      </p:sp>
      <p:pic>
        <p:nvPicPr>
          <p:cNvPr id="12294" name="Picture 5" descr="maxi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704975"/>
            <a:ext cx="790575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Interface Hall of Shame</a:t>
            </a:r>
            <a:endParaRPr lang="en-NZ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2EA90C0-2222-4414-A280-65452057AD06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pic>
        <p:nvPicPr>
          <p:cNvPr id="6" name="Picture 5" descr="Tally printer dialo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3400" y="1676400"/>
            <a:ext cx="3810000" cy="3810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219200" y="5562600"/>
            <a:ext cx="177176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Tally printer dialog</a:t>
            </a:r>
            <a:endParaRPr lang="en-NZ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6477000"/>
            <a:ext cx="5257800" cy="338554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endParaRPr lang="en-NZ" dirty="0"/>
          </a:p>
        </p:txBody>
      </p:sp>
      <p:sp>
        <p:nvSpPr>
          <p:cNvPr id="3" name="TextBox 2"/>
          <p:cNvSpPr txBox="1"/>
          <p:nvPr/>
        </p:nvSpPr>
        <p:spPr>
          <a:xfrm>
            <a:off x="4876800" y="1701225"/>
            <a:ext cx="3733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 smtClean="0"/>
              <a:t>VCR metaphor for a print dialog – what does rewind do?!</a:t>
            </a:r>
            <a:endParaRPr lang="en-N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Interface Hall of Shame</a:t>
            </a:r>
            <a:endParaRPr lang="en-NZ" sz="2400" dirty="0"/>
          </a:p>
        </p:txBody>
      </p:sp>
      <p:pic>
        <p:nvPicPr>
          <p:cNvPr id="5" name="Content Placeholder 4" descr="stoplite.gif"/>
          <p:cNvPicPr>
            <a:picLocks noGrp="1" noChangeAspect="1"/>
          </p:cNvPicPr>
          <p:nvPr>
            <p:ph sz="quarter" idx="1"/>
          </p:nvPr>
        </p:nvPicPr>
        <p:blipFill>
          <a:blip r:embed="rId3" cstate="print"/>
          <a:stretch>
            <a:fillRect/>
          </a:stretch>
        </p:blipFill>
        <p:spPr>
          <a:xfrm>
            <a:off x="228600" y="1676400"/>
            <a:ext cx="4771292" cy="2743200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2EA90C0-2222-4414-A280-65452057AD06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905000" y="4495800"/>
            <a:ext cx="17684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Stoplight metaphor</a:t>
            </a:r>
            <a:endParaRPr lang="en-NZ" dirty="0"/>
          </a:p>
        </p:txBody>
      </p:sp>
      <p:sp>
        <p:nvSpPr>
          <p:cNvPr id="3" name="TextBox 2"/>
          <p:cNvSpPr txBox="1"/>
          <p:nvPr/>
        </p:nvSpPr>
        <p:spPr>
          <a:xfrm>
            <a:off x="5105400" y="1047565"/>
            <a:ext cx="3276600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000" baseline="0" dirty="0" smtClean="0"/>
              <a:t>Stoplight </a:t>
            </a:r>
            <a:r>
              <a:rPr lang="en-NZ" sz="2000" i="1" baseline="0" dirty="0" smtClean="0"/>
              <a:t>can </a:t>
            </a:r>
            <a:r>
              <a:rPr lang="en-NZ" sz="2000" baseline="0" dirty="0" smtClean="0"/>
              <a:t>be a good metaphor</a:t>
            </a:r>
          </a:p>
          <a:p>
            <a:r>
              <a:rPr lang="en-NZ" sz="2000" baseline="0" dirty="0" smtClean="0"/>
              <a:t>In this dialog, however, it’s indicating whether all, some or none of the required information has been entered</a:t>
            </a:r>
          </a:p>
          <a:p>
            <a:endParaRPr lang="en-NZ" sz="2000" baseline="0" dirty="0"/>
          </a:p>
          <a:p>
            <a:r>
              <a:rPr lang="en-NZ" sz="2000" baseline="0" dirty="0" smtClean="0"/>
              <a:t>Problems: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NZ" sz="1800" baseline="0" dirty="0" smtClean="0"/>
              <a:t>Could do with a single colour of flag (e.g. for ‘incomplete’)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NZ" sz="1800" baseline="0" dirty="0" smtClean="0"/>
              <a:t>The 1-6 on the bottom row is an indirect reference to the labelled tabs, requiring the user to map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Learnabilty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B1787EA-00F1-4AE4-BFD7-8D7A33212789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13316" name="Rectangle 3"/>
          <p:cNvSpPr>
            <a:spLocks noChangeArrowheads="1"/>
          </p:cNvSpPr>
          <p:nvPr/>
        </p:nvSpPr>
        <p:spPr bwMode="auto">
          <a:xfrm>
            <a:off x="0" y="27352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NZ"/>
          </a:p>
        </p:txBody>
      </p:sp>
      <p:sp>
        <p:nvSpPr>
          <p:cNvPr id="13317" name="Text Box 4"/>
          <p:cNvSpPr txBox="1">
            <a:spLocks noChangeArrowheads="1"/>
          </p:cNvSpPr>
          <p:nvPr/>
        </p:nvSpPr>
        <p:spPr bwMode="auto">
          <a:xfrm>
            <a:off x="301625" y="1598613"/>
            <a:ext cx="8308975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38125" indent="-238125" eaLnBrk="1" hangingPunct="1"/>
            <a:endParaRPr lang="en-US" sz="1800" baseline="0">
              <a:solidFill>
                <a:srgbClr val="003300"/>
              </a:solidFill>
              <a:latin typeface="Arial" charset="0"/>
            </a:endParaRPr>
          </a:p>
          <a:p>
            <a:pPr marL="238125" indent="-238125" eaLnBrk="1" hangingPunct="1"/>
            <a:endParaRPr lang="en-US" sz="1800" baseline="0">
              <a:solidFill>
                <a:srgbClr val="003300"/>
              </a:solidFill>
              <a:latin typeface="Arial" charset="0"/>
            </a:endParaRPr>
          </a:p>
          <a:p>
            <a:pPr marL="238125" indent="-238125" eaLnBrk="1" hangingPunct="1"/>
            <a:r>
              <a:rPr lang="en-US" sz="2000" baseline="0">
                <a:solidFill>
                  <a:srgbClr val="003300"/>
                </a:solidFill>
                <a:latin typeface="Arial" charset="0"/>
              </a:rPr>
              <a:t>An interface with high usability will be easier to learn</a:t>
            </a:r>
          </a:p>
          <a:p>
            <a:pPr marL="238125" indent="-238125" eaLnBrk="1" hangingPunct="1"/>
            <a:endParaRPr lang="en-US" sz="1800" baseline="0">
              <a:solidFill>
                <a:srgbClr val="003300"/>
              </a:solidFill>
              <a:latin typeface="Arial" charset="0"/>
            </a:endParaRPr>
          </a:p>
          <a:p>
            <a:pPr marL="238125" indent="-238125" eaLnBrk="1" hangingPunct="1"/>
            <a:endParaRPr lang="en-US" sz="1800" baseline="0">
              <a:solidFill>
                <a:srgbClr val="003300"/>
              </a:solidFill>
              <a:latin typeface="Arial" charset="0"/>
            </a:endParaRPr>
          </a:p>
          <a:p>
            <a:pPr marL="238125" indent="-238125" eaLnBrk="1" hangingPunct="1">
              <a:buFontTx/>
              <a:buChar char="•"/>
            </a:pPr>
            <a:r>
              <a:rPr lang="en-US" baseline="0">
                <a:solidFill>
                  <a:srgbClr val="003300"/>
                </a:solidFill>
                <a:latin typeface="Arial" charset="0"/>
              </a:rPr>
              <a:t>The learnability of a design is based on comprehensibility: if you can’t understand it, you can’t learn it</a:t>
            </a:r>
          </a:p>
          <a:p>
            <a:pPr marL="238125" indent="-238125" eaLnBrk="1" hangingPunct="1"/>
            <a:endParaRPr lang="en-US" baseline="0">
              <a:solidFill>
                <a:srgbClr val="003300"/>
              </a:solidFill>
              <a:latin typeface="Arial" charset="0"/>
            </a:endParaRPr>
          </a:p>
        </p:txBody>
      </p:sp>
      <p:pic>
        <p:nvPicPr>
          <p:cNvPr id="13318" name="Picture 5" descr="maxi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704975"/>
            <a:ext cx="790575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Comprehensibility Learnabilty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1BFF8BE2-F0FD-41C6-A7AA-B5F1B2201864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14340" name="Rectangle 3"/>
          <p:cNvSpPr>
            <a:spLocks noChangeArrowheads="1"/>
          </p:cNvSpPr>
          <p:nvPr/>
        </p:nvSpPr>
        <p:spPr bwMode="auto">
          <a:xfrm>
            <a:off x="0" y="27352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NZ"/>
          </a:p>
        </p:txBody>
      </p:sp>
      <p:sp>
        <p:nvSpPr>
          <p:cNvPr id="14341" name="Text Box 4"/>
          <p:cNvSpPr txBox="1">
            <a:spLocks noChangeArrowheads="1"/>
          </p:cNvSpPr>
          <p:nvPr/>
        </p:nvSpPr>
        <p:spPr bwMode="auto">
          <a:xfrm>
            <a:off x="301625" y="1598613"/>
            <a:ext cx="76962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30188" indent="-230188" eaLnBrk="1" hangingPunct="1">
              <a:buFontTx/>
              <a:buChar char="•"/>
            </a:pPr>
            <a:r>
              <a:rPr lang="en-US" baseline="0">
                <a:solidFill>
                  <a:srgbClr val="003300"/>
                </a:solidFill>
                <a:latin typeface="Arial" charset="0"/>
              </a:rPr>
              <a:t>Learnability and comprehensibility are recursive: we start with comprehensibility which affects learnability, which will in turn increase comprehensibility.</a:t>
            </a:r>
            <a:r>
              <a:rPr lang="en-US" sz="1800" baseline="0">
                <a:solidFill>
                  <a:srgbClr val="003300"/>
                </a:solidFill>
                <a:latin typeface="Arial" charset="0"/>
              </a:rPr>
              <a:t> </a:t>
            </a:r>
          </a:p>
        </p:txBody>
      </p:sp>
      <p:sp>
        <p:nvSpPr>
          <p:cNvPr id="14342" name="Rectangle 5"/>
          <p:cNvSpPr>
            <a:spLocks noChangeArrowheads="1"/>
          </p:cNvSpPr>
          <p:nvPr/>
        </p:nvSpPr>
        <p:spPr bwMode="auto">
          <a:xfrm>
            <a:off x="0" y="2568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NZ"/>
          </a:p>
        </p:txBody>
      </p:sp>
      <p:pic>
        <p:nvPicPr>
          <p:cNvPr id="14343" name="Picture 6" descr="comprehensibilityLearnability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00400" y="2819400"/>
            <a:ext cx="3048000" cy="298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4" name="Rectangle 7"/>
          <p:cNvSpPr>
            <a:spLocks noChangeArrowheads="1"/>
          </p:cNvSpPr>
          <p:nvPr/>
        </p:nvSpPr>
        <p:spPr bwMode="auto">
          <a:xfrm>
            <a:off x="2524125" y="6065838"/>
            <a:ext cx="43449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/>
            <a:r>
              <a:rPr lang="en-US" sz="1600" baseline="0">
                <a:solidFill>
                  <a:srgbClr val="003300"/>
                </a:solidFill>
                <a:latin typeface="Arial" charset="0"/>
                <a:cs typeface="Times New Roman" pitchFamily="18" charset="0"/>
              </a:rPr>
              <a:t>Comprehensibility/Learnability Feedback Loop</a:t>
            </a:r>
            <a:endParaRPr lang="en-US" baseline="0">
              <a:solidFill>
                <a:srgbClr val="0033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3600" smtClean="0"/>
              <a:t>Principles of Interaction Design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230188" indent="-230188" eaLnBrk="1" hangingPunct="1">
              <a:lnSpc>
                <a:spcPct val="90000"/>
              </a:lnSpc>
            </a:pPr>
            <a:r>
              <a:rPr lang="en-US" smtClean="0"/>
              <a:t>Effectiveness/Usefulness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Utility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Safety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Flexibility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Stability</a:t>
            </a:r>
          </a:p>
          <a:p>
            <a:pPr marL="230188" indent="-230188" eaLnBrk="1" hangingPunct="1">
              <a:lnSpc>
                <a:spcPct val="90000"/>
              </a:lnSpc>
            </a:pPr>
            <a:r>
              <a:rPr lang="en-US" smtClean="0"/>
              <a:t>Efficiency/Usability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Simplicity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Memorability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Predictability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Visibility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C3ED14F-380A-4D2F-9EDF-3413F6D58A1F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Half time entertainment 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NZ" dirty="0">
                <a:hlinkClick r:id="rId2"/>
              </a:rPr>
              <a:t>https://</a:t>
            </a:r>
            <a:r>
              <a:rPr lang="en-NZ" dirty="0" smtClean="0">
                <a:hlinkClick r:id="rId2"/>
              </a:rPr>
              <a:t>www.youtube.com/watch?v=ouP9xNujkNo</a:t>
            </a:r>
            <a:r>
              <a:rPr lang="en-NZ" dirty="0" smtClean="0"/>
              <a:t> 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2EA90C0-2222-4414-A280-65452057AD06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375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Design Principle Categories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1600200"/>
            <a:ext cx="6248400" cy="4572000"/>
          </a:xfrm>
        </p:spPr>
        <p:txBody>
          <a:bodyPr>
            <a:normAutofit/>
          </a:bodyPr>
          <a:lstStyle/>
          <a:p>
            <a:pPr marL="228600" indent="-228600" eaLnBrk="1" hangingPunct="1"/>
            <a:r>
              <a:rPr lang="en-US" b="1" dirty="0" smtClean="0"/>
              <a:t>Effectiveness/Usefulness</a:t>
            </a:r>
          </a:p>
          <a:p>
            <a:pPr marL="228600" indent="-228600" eaLnBrk="1" hangingPunct="1">
              <a:buFontTx/>
              <a:buNone/>
            </a:pPr>
            <a:endParaRPr lang="en-US" dirty="0" smtClean="0"/>
          </a:p>
          <a:p>
            <a:pPr marL="228600" indent="-228600" eaLnBrk="1" hangingPunct="1">
              <a:buFontTx/>
              <a:buNone/>
            </a:pPr>
            <a:r>
              <a:rPr lang="en-US" dirty="0" smtClean="0"/>
              <a:t>Effectiveness describes the usefulness of a design</a:t>
            </a:r>
          </a:p>
          <a:p>
            <a:pPr marL="228600" indent="-228600" eaLnBrk="1" hangingPunct="1">
              <a:buFontTx/>
              <a:buNone/>
            </a:pPr>
            <a:endParaRPr lang="en-US" dirty="0" smtClean="0"/>
          </a:p>
          <a:p>
            <a:pPr marL="228600" indent="-228600" eaLnBrk="1" hangingPunct="1"/>
            <a:r>
              <a:rPr lang="en-US" dirty="0" smtClean="0"/>
              <a:t>The effectiveness goal stipulates that a design must fulfill the user’s needs by affording the required functionality</a:t>
            </a:r>
          </a:p>
          <a:p>
            <a:pPr marL="228600" indent="-228600" eaLnBrk="1" hangingPunct="1"/>
            <a:endParaRPr lang="en-US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491F9C3D-53CC-4439-84A4-D4DA9D5BB6F6}" type="slidenum">
              <a:rPr lang="en-US"/>
              <a:pPr>
                <a:defRPr/>
              </a:pPr>
              <a:t>19</a:t>
            </a:fld>
            <a:endParaRPr lang="en-US"/>
          </a:p>
        </p:txBody>
      </p:sp>
      <p:pic>
        <p:nvPicPr>
          <p:cNvPr id="16389" name="Picture 4" descr="maxi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2057400"/>
            <a:ext cx="790575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6" descr="file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6553200" y="2921802"/>
            <a:ext cx="2491736" cy="3317074"/>
          </a:xfrm>
          <a:prstGeom prst="rect">
            <a:avLst/>
          </a:prstGeo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General Housekeeping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Short introduction</a:t>
            </a:r>
          </a:p>
          <a:p>
            <a:r>
              <a:rPr lang="en-US" dirty="0" smtClean="0"/>
              <a:t>Assignment 2</a:t>
            </a:r>
          </a:p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2EA90C0-2222-4414-A280-65452057AD06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718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Effectiveness/Usefulness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1600200"/>
            <a:ext cx="8294688" cy="4800600"/>
          </a:xfrm>
        </p:spPr>
        <p:txBody>
          <a:bodyPr>
            <a:normAutofit/>
          </a:bodyPr>
          <a:lstStyle/>
          <a:p>
            <a:pPr marL="228600" indent="-228600" eaLnBrk="1" hangingPunct="1">
              <a:lnSpc>
                <a:spcPct val="90000"/>
              </a:lnSpc>
            </a:pPr>
            <a:r>
              <a:rPr lang="en-US" b="1" dirty="0" smtClean="0"/>
              <a:t>Utility</a:t>
            </a:r>
            <a:r>
              <a:rPr lang="en-US" dirty="0" smtClean="0"/>
              <a:t> - The principle of utility relates to what the user can do with the system.</a:t>
            </a:r>
          </a:p>
          <a:p>
            <a:pPr marL="628650" lvl="1" indent="-228600" eaLnBrk="1" hangingPunct="1">
              <a:lnSpc>
                <a:spcPct val="90000"/>
              </a:lnSpc>
            </a:pPr>
            <a:r>
              <a:rPr lang="en-US" sz="2000" dirty="0" smtClean="0"/>
              <a:t>And how that relates to the user’s goals in the real world</a:t>
            </a:r>
          </a:p>
          <a:p>
            <a:pPr marL="228600" indent="-228600" eaLnBrk="1" hangingPunct="1">
              <a:lnSpc>
                <a:spcPct val="90000"/>
              </a:lnSpc>
            </a:pPr>
            <a:r>
              <a:rPr lang="en-US" b="1" dirty="0" smtClean="0"/>
              <a:t>Safety</a:t>
            </a:r>
            <a:r>
              <a:rPr lang="en-US" dirty="0" smtClean="0"/>
              <a:t> - If a design has a high degree of safety, it will prove more useful than a design that involves a high degree of risk.</a:t>
            </a:r>
          </a:p>
          <a:p>
            <a:pPr marL="1143000" lvl="1" indent="-495300" eaLnBrk="1" hangingPunct="1">
              <a:lnSpc>
                <a:spcPct val="90000"/>
              </a:lnSpc>
            </a:pPr>
            <a:r>
              <a:rPr lang="en-US" sz="2000" b="1" dirty="0" smtClean="0"/>
              <a:t>Recovery - </a:t>
            </a:r>
            <a:r>
              <a:rPr lang="en-US" sz="2000" dirty="0" smtClean="0"/>
              <a:t>can be implemented in interaction designs by incorporating appropriate </a:t>
            </a:r>
            <a:r>
              <a:rPr lang="en-US" sz="2000" u="sng" dirty="0" smtClean="0"/>
              <a:t>undo</a:t>
            </a:r>
            <a:r>
              <a:rPr lang="en-US" sz="2000" dirty="0" smtClean="0"/>
              <a:t> functionality and robust error recovery routines. </a:t>
            </a:r>
          </a:p>
          <a:p>
            <a:pPr marL="228600" indent="-228600" eaLnBrk="1" hangingPunct="1">
              <a:lnSpc>
                <a:spcPct val="90000"/>
              </a:lnSpc>
              <a:buFontTx/>
              <a:buNone/>
            </a:pPr>
            <a:r>
              <a:rPr lang="en-US" sz="2000" i="1" dirty="0" smtClean="0"/>
              <a:t>	</a:t>
            </a:r>
            <a:r>
              <a:rPr lang="en-US" sz="1600" i="1" dirty="0" smtClean="0"/>
              <a:t>A computer shall not harm your work or,</a:t>
            </a:r>
            <a:br>
              <a:rPr lang="en-US" sz="1600" i="1" dirty="0" smtClean="0"/>
            </a:br>
            <a:r>
              <a:rPr lang="en-US" sz="1600" i="1" dirty="0" smtClean="0"/>
              <a:t>through inaction, allow your work to come to harm.</a:t>
            </a:r>
            <a:r>
              <a:rPr lang="en-US" sz="1800" i="1" dirty="0" smtClean="0"/>
              <a:t> </a:t>
            </a:r>
          </a:p>
          <a:p>
            <a:pPr marL="228600" indent="-228600" eaLnBrk="1" hangingPunct="1">
              <a:lnSpc>
                <a:spcPct val="90000"/>
              </a:lnSpc>
              <a:buFontTx/>
              <a:buNone/>
            </a:pPr>
            <a:r>
              <a:rPr lang="en-US" sz="2000" i="1" dirty="0" smtClean="0"/>
              <a:t>	</a:t>
            </a:r>
            <a:r>
              <a:rPr lang="en-US" sz="1600" i="1" dirty="0" smtClean="0"/>
              <a:t>(</a:t>
            </a:r>
            <a:r>
              <a:rPr lang="en-US" sz="1600" i="1" dirty="0" err="1" smtClean="0"/>
              <a:t>Raskin</a:t>
            </a:r>
            <a:r>
              <a:rPr lang="en-US" sz="1600" i="1" dirty="0" smtClean="0"/>
              <a:t>, 2000 [making fun of Asimov’s laws of robotics])</a:t>
            </a:r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5C60471B-5CC5-478D-ACF8-8CED82384D1E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2" name="Rounded Rectangular Callout 1"/>
          <p:cNvSpPr/>
          <p:nvPr/>
        </p:nvSpPr>
        <p:spPr bwMode="auto">
          <a:xfrm>
            <a:off x="6096000" y="4556094"/>
            <a:ext cx="2133600" cy="990600"/>
          </a:xfrm>
          <a:prstGeom prst="wedgeRoundRectCallout">
            <a:avLst>
              <a:gd name="adj1" fmla="val -106944"/>
              <a:gd name="adj2" fmla="val -72917"/>
              <a:gd name="adj3" fmla="val 1666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NZ" sz="2400" b="0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pitchFamily="1" charset="0"/>
              </a:rPr>
              <a:t>Can be a real pain to implement, but immensely useful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Effectiveness/Usefulness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1600200"/>
            <a:ext cx="8294688" cy="4800600"/>
          </a:xfrm>
          <a:noFill/>
        </p:spPr>
        <p:txBody>
          <a:bodyPr/>
          <a:lstStyle/>
          <a:p>
            <a:pPr marL="228600" indent="-228600" eaLnBrk="1" hangingPunct="1"/>
            <a:r>
              <a:rPr lang="en-US" b="1" dirty="0" smtClean="0"/>
              <a:t>Flexibility</a:t>
            </a:r>
            <a:r>
              <a:rPr lang="en-US" dirty="0" smtClean="0"/>
              <a:t> - A tool that is flexible can be used in multiple environments and may address diverse needs</a:t>
            </a:r>
            <a:r>
              <a:rPr lang="en-US" sz="2400" dirty="0" smtClean="0"/>
              <a:t> (e.g. a spreadsheet app)</a:t>
            </a:r>
            <a:endParaRPr lang="en-US" dirty="0" smtClean="0"/>
          </a:p>
          <a:p>
            <a:pPr marL="1143000" lvl="1" indent="-495300" eaLnBrk="1" hangingPunct="1"/>
            <a:r>
              <a:rPr lang="en-US" sz="2600" b="1" dirty="0" smtClean="0"/>
              <a:t>Customization</a:t>
            </a:r>
            <a:r>
              <a:rPr lang="en-US" sz="2600" dirty="0" smtClean="0"/>
              <a:t> - A tool will have greater flexibility if people are able to customize the interface according to their personal preferences </a:t>
            </a:r>
            <a:br>
              <a:rPr lang="en-US" sz="2600" dirty="0" smtClean="0"/>
            </a:br>
            <a:endParaRPr lang="en-US" dirty="0" smtClean="0"/>
          </a:p>
          <a:p>
            <a:pPr marL="228600" indent="-228600" eaLnBrk="1" hangingPunct="1"/>
            <a:r>
              <a:rPr lang="en-US" b="1" dirty="0" smtClean="0"/>
              <a:t>Stability</a:t>
            </a:r>
            <a:r>
              <a:rPr lang="en-US" dirty="0" smtClean="0"/>
              <a:t> - A stable system is a robust system. </a:t>
            </a:r>
          </a:p>
          <a:p>
            <a:pPr marL="1143000" lvl="1" indent="-495300" eaLnBrk="1" hangingPunct="1"/>
            <a:r>
              <a:rPr lang="en-US" dirty="0" smtClean="0"/>
              <a:t>A system that functions consistently well will be more useful than a system that crashes frequently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A364D22A-BF55-4787-80A1-1BD523E7F650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Efficiency/Usability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600200"/>
            <a:ext cx="8613775" cy="5105400"/>
          </a:xfrm>
          <a:noFill/>
        </p:spPr>
        <p:txBody>
          <a:bodyPr/>
          <a:lstStyle/>
          <a:p>
            <a:pPr marL="228600" indent="-228600" eaLnBrk="1" hangingPunct="1">
              <a:buFontTx/>
              <a:buNone/>
            </a:pPr>
            <a:endParaRPr lang="en-US" b="1" dirty="0" smtClean="0"/>
          </a:p>
          <a:p>
            <a:pPr marL="228600" indent="-228600" eaLnBrk="1" hangingPunct="1">
              <a:buFontTx/>
              <a:buNone/>
            </a:pPr>
            <a:r>
              <a:rPr lang="en-US" sz="2400" dirty="0" smtClean="0"/>
              <a:t>Efficiency describes the usability of a design</a:t>
            </a:r>
          </a:p>
          <a:p>
            <a:pPr marL="228600" indent="-228600" eaLnBrk="1" hangingPunct="1"/>
            <a:endParaRPr lang="en-US" sz="2400" dirty="0" smtClean="0"/>
          </a:p>
          <a:p>
            <a:pPr marL="228600" indent="-228600" eaLnBrk="1" hangingPunct="1"/>
            <a:r>
              <a:rPr lang="en-US" dirty="0" smtClean="0"/>
              <a:t> </a:t>
            </a:r>
            <a:r>
              <a:rPr lang="en-US" sz="2800" dirty="0" smtClean="0"/>
              <a:t>The efficiency goal stipulates that a design should enable a user to accomplish tasks in the easiest and quickest way possible without having to do overly complex or extraneous procedures.</a:t>
            </a:r>
          </a:p>
          <a:p>
            <a:pPr marL="228600" indent="-228600" eaLnBrk="1" hangingPunct="1">
              <a:buFontTx/>
              <a:buNone/>
            </a:pPr>
            <a:r>
              <a:rPr lang="en-US" i="1" dirty="0" smtClean="0"/>
              <a:t>	</a:t>
            </a:r>
            <a:r>
              <a:rPr lang="en-US" sz="2400" i="1" dirty="0" smtClean="0"/>
              <a:t>A computer shall not waste your time or require you to do more work than is strictly necessary. </a:t>
            </a:r>
            <a:r>
              <a:rPr lang="en-US" sz="2000" i="1" dirty="0" smtClean="0"/>
              <a:t>(</a:t>
            </a:r>
            <a:r>
              <a:rPr lang="en-US" sz="2000" i="1" dirty="0" err="1" smtClean="0"/>
              <a:t>Raskin</a:t>
            </a:r>
            <a:r>
              <a:rPr lang="en-US" sz="2000" i="1" dirty="0" smtClean="0"/>
              <a:t>, 2000)</a:t>
            </a:r>
            <a:endParaRPr lang="en-US" sz="2000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E64E73AB-6D50-4889-9E0E-EF10CB92967F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  <p:pic>
        <p:nvPicPr>
          <p:cNvPr id="4101" name="Picture 4" descr="maxi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704975"/>
            <a:ext cx="790575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51272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Efficiency/Usability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600200"/>
            <a:ext cx="8461375" cy="5105400"/>
          </a:xfrm>
          <a:noFill/>
        </p:spPr>
        <p:txBody>
          <a:bodyPr>
            <a:normAutofit/>
          </a:bodyPr>
          <a:lstStyle/>
          <a:p>
            <a:pPr marL="225425" indent="-225425" eaLnBrk="1" hangingPunct="1"/>
            <a:r>
              <a:rPr lang="en-US" b="1" dirty="0" smtClean="0"/>
              <a:t>Simplicity</a:t>
            </a:r>
            <a:r>
              <a:rPr lang="en-US" dirty="0" smtClean="0"/>
              <a:t> - If things are simple they will be easy to understand and, therefore, easy to learn and remember. </a:t>
            </a:r>
          </a:p>
          <a:p>
            <a:pPr marL="1131888" lvl="1" indent="-495300" eaLnBrk="1" hangingPunct="1"/>
            <a:r>
              <a:rPr lang="en-US" sz="2000" b="1" dirty="0" smtClean="0"/>
              <a:t>Ockham’s Razor</a:t>
            </a:r>
            <a:r>
              <a:rPr lang="en-US" sz="2000" dirty="0" smtClean="0"/>
              <a:t> - </a:t>
            </a:r>
            <a:r>
              <a:rPr lang="en-US" sz="2000" dirty="0" err="1" smtClean="0"/>
              <a:t>Pluralitas</a:t>
            </a:r>
            <a:r>
              <a:rPr lang="en-US" sz="2000" dirty="0" smtClean="0"/>
              <a:t> non </a:t>
            </a:r>
            <a:r>
              <a:rPr lang="en-US" sz="2000" dirty="0" err="1" smtClean="0"/>
              <a:t>est</a:t>
            </a:r>
            <a:r>
              <a:rPr lang="en-US" sz="2000" dirty="0" smtClean="0"/>
              <a:t> </a:t>
            </a:r>
            <a:r>
              <a:rPr lang="en-US" sz="2000" dirty="0" err="1" smtClean="0"/>
              <a:t>ponenda</a:t>
            </a:r>
            <a:r>
              <a:rPr lang="en-US" sz="2000" dirty="0" smtClean="0"/>
              <a:t> sine necessitate - pluralities should not be posited without necessity (‘simplest is best’)</a:t>
            </a:r>
          </a:p>
          <a:p>
            <a:pPr marL="1131888" lvl="1" indent="-495300" eaLnBrk="1" hangingPunct="1"/>
            <a:r>
              <a:rPr lang="en-US" sz="2000" b="1" dirty="0" smtClean="0"/>
              <a:t>80/20 Rule</a:t>
            </a:r>
            <a:r>
              <a:rPr lang="en-US" sz="2000" dirty="0" smtClean="0"/>
              <a:t> - The 80/20 rule implies that 80% of an application’s usage involves 20% of its functionality</a:t>
            </a:r>
          </a:p>
          <a:p>
            <a:pPr marL="1131888" lvl="1" indent="-495300" eaLnBrk="1" hangingPunct="1"/>
            <a:r>
              <a:rPr lang="en-US" sz="2000" b="1" dirty="0" smtClean="0"/>
              <a:t>Satisficing - </a:t>
            </a:r>
            <a:r>
              <a:rPr lang="en-US" sz="2000" dirty="0" smtClean="0"/>
              <a:t>Combines the conflicting needs of finding the optimal solution that satisfies all the requirements and the need to settle on a solution that will be sufficient to proceed with the design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4EBEE78-D2ED-4BAB-AF7B-7F835B3E938A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698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Interface Hall of Shame</a:t>
            </a:r>
            <a:endParaRPr lang="en-NZ" sz="2400" dirty="0"/>
          </a:p>
        </p:txBody>
      </p:sp>
      <p:pic>
        <p:nvPicPr>
          <p:cNvPr id="5" name="Content Placeholder 4" descr="Multi Edit tabs complex.gif"/>
          <p:cNvPicPr>
            <a:picLocks noGrp="1" noChangeAspect="1"/>
          </p:cNvPicPr>
          <p:nvPr>
            <p:ph sz="quarter" idx="1"/>
          </p:nvPr>
        </p:nvPicPr>
        <p:blipFill>
          <a:blip r:embed="rId3" cstate="print"/>
          <a:stretch>
            <a:fillRect/>
          </a:stretch>
        </p:blipFill>
        <p:spPr>
          <a:xfrm>
            <a:off x="762000" y="1600200"/>
            <a:ext cx="7200247" cy="2971800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2EA90C0-2222-4414-A280-65452057AD06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5181599"/>
            <a:ext cx="7772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NZ" baseline="0" dirty="0" smtClean="0"/>
              <a:t>Avoid multiple rows of tabs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NZ" baseline="0" dirty="0" smtClean="0"/>
              <a:t>And the icons aren’t helping here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NZ" baseline="0" dirty="0" smtClean="0"/>
              <a:t>And the tabs are interacting in some complex way to allow search and replace to both be highlighted</a:t>
            </a:r>
          </a:p>
          <a:p>
            <a:pPr marL="342900" indent="-342900">
              <a:buFont typeface="Arial" pitchFamily="34" charset="0"/>
              <a:buChar char="•"/>
            </a:pPr>
            <a:endParaRPr lang="en-NZ" baseline="0" dirty="0"/>
          </a:p>
        </p:txBody>
      </p:sp>
    </p:spTree>
    <p:extLst>
      <p:ext uri="{BB962C8B-B14F-4D97-AF65-F5344CB8AC3E}">
        <p14:creationId xmlns:p14="http://schemas.microsoft.com/office/powerpoint/2010/main" val="1534613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Improved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600200"/>
            <a:ext cx="4038600" cy="4572000"/>
          </a:xfrm>
        </p:spPr>
        <p:txBody>
          <a:bodyPr/>
          <a:lstStyle/>
          <a:p>
            <a:r>
              <a:rPr lang="en-NZ" dirty="0" smtClean="0"/>
              <a:t>Did it really need so much functionality in the one dialog?</a:t>
            </a:r>
          </a:p>
          <a:p>
            <a:r>
              <a:rPr lang="en-NZ" dirty="0" smtClean="0"/>
              <a:t>If so, here we use the list metaphor (and thus natural alphabetical order)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2EA90C0-2222-4414-A280-65452057AD06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  <p:pic>
        <p:nvPicPr>
          <p:cNvPr id="1026" name="Picture 2" descr="A simpler alternative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1371600"/>
            <a:ext cx="4524375" cy="3171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1356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Simplicity!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BB797FAC-73D8-46A8-8D5F-9AD27F0733FC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  <p:pic>
        <p:nvPicPr>
          <p:cNvPr id="512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371600"/>
            <a:ext cx="7086600" cy="4973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ounded Rectangular Callout 1"/>
          <p:cNvSpPr/>
          <p:nvPr/>
        </p:nvSpPr>
        <p:spPr bwMode="auto">
          <a:xfrm>
            <a:off x="3048000" y="8467"/>
            <a:ext cx="3352800" cy="1981200"/>
          </a:xfrm>
          <a:prstGeom prst="wedgeRoundRectCallout">
            <a:avLst>
              <a:gd name="adj1" fmla="val 3287"/>
              <a:gd name="adj2" fmla="val 141133"/>
              <a:gd name="adj3" fmla="val 1666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N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pitchFamily="1" charset="0"/>
              </a:rPr>
              <a:t>Well, it’s changed since this screen </a:t>
            </a:r>
            <a:r>
              <a:rPr kumimoji="0" lang="en-N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pitchFamily="1" charset="0"/>
              </a:rPr>
              <a:t>capture, </a:t>
            </a:r>
            <a:r>
              <a:rPr kumimoji="0" lang="en-N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pitchFamily="1" charset="0"/>
              </a:rPr>
              <a:t>but they continue to play the 80/20 rule – if you want one of their many less popular functions, then you go another step</a:t>
            </a:r>
          </a:p>
        </p:txBody>
      </p:sp>
    </p:spTree>
    <p:extLst>
      <p:ext uri="{BB962C8B-B14F-4D97-AF65-F5344CB8AC3E}">
        <p14:creationId xmlns:p14="http://schemas.microsoft.com/office/powerpoint/2010/main" val="503918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Efficiency/Usability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228600" indent="-228600" eaLnBrk="1" hangingPunct="1"/>
            <a:r>
              <a:rPr lang="en-US" b="1" smtClean="0"/>
              <a:t>Simplicity</a:t>
            </a:r>
            <a:endParaRPr lang="en-US" smtClean="0"/>
          </a:p>
          <a:p>
            <a:pPr marL="1143000" lvl="1" indent="-495300" eaLnBrk="1" hangingPunct="1"/>
            <a:r>
              <a:rPr lang="en-US" b="1" smtClean="0"/>
              <a:t>Progressive Disclosure - </a:t>
            </a:r>
            <a:r>
              <a:rPr lang="en-US" smtClean="0"/>
              <a:t>Show the user only what is necessary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7AB95767-4E17-4A9B-9493-41DBB53FA763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  <p:pic>
        <p:nvPicPr>
          <p:cNvPr id="6149" name="Picture 4" descr="Figure6-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00400" y="2819400"/>
            <a:ext cx="4343400" cy="340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69548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Efficiency/Usability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228600" indent="-228600" eaLnBrk="1" hangingPunct="1"/>
            <a:r>
              <a:rPr lang="en-US" b="1" dirty="0" smtClean="0"/>
              <a:t>Simplicity</a:t>
            </a:r>
            <a:endParaRPr lang="en-US" dirty="0" smtClean="0"/>
          </a:p>
          <a:p>
            <a:pPr marL="1143000" lvl="1" indent="-495300" eaLnBrk="1" hangingPunct="1"/>
            <a:r>
              <a:rPr lang="en-US" b="1" dirty="0" smtClean="0"/>
              <a:t>Constraints - </a:t>
            </a:r>
            <a:r>
              <a:rPr lang="en-US" dirty="0" smtClean="0"/>
              <a:t>Involves limiting the actions that can be performed in a particular design </a:t>
            </a:r>
          </a:p>
          <a:p>
            <a:pPr marL="1695450" lvl="2" indent="-438150" eaLnBrk="1" hangingPunct="1"/>
            <a:r>
              <a:rPr lang="en-US" dirty="0" smtClean="0"/>
              <a:t>Controls the design’s simplicity</a:t>
            </a:r>
          </a:p>
          <a:p>
            <a:pPr marL="1695450" lvl="2" indent="-438150" eaLnBrk="1" hangingPunct="1"/>
            <a:r>
              <a:rPr lang="en-US" dirty="0" smtClean="0"/>
              <a:t>Physical </a:t>
            </a:r>
          </a:p>
          <a:p>
            <a:pPr marL="2190750" lvl="3" indent="-381000" eaLnBrk="1" hangingPunct="1"/>
            <a:r>
              <a:rPr lang="en-US" b="1" dirty="0" smtClean="0"/>
              <a:t>Paths</a:t>
            </a:r>
            <a:r>
              <a:rPr lang="en-US" dirty="0" smtClean="0"/>
              <a:t> - constrain movement to a designated location and direction (e.g. scrollbar)</a:t>
            </a:r>
          </a:p>
          <a:p>
            <a:pPr marL="2190750" lvl="3" indent="-381000" eaLnBrk="1" hangingPunct="1"/>
            <a:r>
              <a:rPr lang="en-US" b="1" dirty="0" smtClean="0"/>
              <a:t>Axes</a:t>
            </a:r>
            <a:r>
              <a:rPr lang="en-US" dirty="0" smtClean="0"/>
              <a:t> - constrain the user’s movement to rotation around an axis</a:t>
            </a:r>
          </a:p>
          <a:p>
            <a:pPr marL="2190750" lvl="3" indent="-381000" eaLnBrk="1" hangingPunct="1"/>
            <a:r>
              <a:rPr lang="en-US" b="1" dirty="0" smtClean="0"/>
              <a:t>Barriers</a:t>
            </a:r>
            <a:r>
              <a:rPr lang="en-US" dirty="0" smtClean="0"/>
              <a:t> -provide spatial constraints that can confine the user’s movement to the appropriate areas of the interface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5650EBC8-F7C6-4B73-81E8-62DD010F584D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  <p:pic>
        <p:nvPicPr>
          <p:cNvPr id="7173" name="Picture 4" descr="Figure6-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25" y="3124200"/>
            <a:ext cx="1868488" cy="307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43380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76200"/>
            <a:ext cx="8610600" cy="992187"/>
          </a:xfrm>
        </p:spPr>
        <p:txBody>
          <a:bodyPr/>
          <a:lstStyle/>
          <a:p>
            <a:pPr eaLnBrk="1" hangingPunct="1"/>
            <a:r>
              <a:rPr lang="en-US" dirty="0" smtClean="0"/>
              <a:t>Efficiency/Usability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1219200"/>
            <a:ext cx="8294688" cy="4572000"/>
          </a:xfrm>
        </p:spPr>
        <p:txBody>
          <a:bodyPr/>
          <a:lstStyle/>
          <a:p>
            <a:pPr marL="228600" indent="-228600" eaLnBrk="1" hangingPunct="1"/>
            <a:r>
              <a:rPr lang="en-US" b="1" dirty="0" smtClean="0"/>
              <a:t>Simplicity</a:t>
            </a:r>
            <a:endParaRPr lang="en-US" dirty="0" smtClean="0"/>
          </a:p>
          <a:p>
            <a:pPr marL="1143000" lvl="1" indent="-495300" eaLnBrk="1" hangingPunct="1"/>
            <a:r>
              <a:rPr lang="en-US" b="1" dirty="0" smtClean="0"/>
              <a:t>Constraints</a:t>
            </a:r>
          </a:p>
          <a:p>
            <a:pPr marL="1695450" lvl="2" indent="-438150" eaLnBrk="1" hangingPunct="1"/>
            <a:r>
              <a:rPr lang="en-US" dirty="0" smtClean="0"/>
              <a:t>Psychological – limit the way the user perceives the components</a:t>
            </a:r>
          </a:p>
          <a:p>
            <a:pPr marL="2190750" lvl="3" indent="-381000" eaLnBrk="1" hangingPunct="1"/>
            <a:r>
              <a:rPr lang="en-US" b="1" dirty="0" smtClean="0"/>
              <a:t>Conventions</a:t>
            </a:r>
            <a:r>
              <a:rPr lang="en-US" dirty="0" smtClean="0"/>
              <a:t> - exploit learned behavior to influence a user’s actions</a:t>
            </a:r>
          </a:p>
          <a:p>
            <a:pPr marL="2190750" lvl="3" indent="-381000" eaLnBrk="1" hangingPunct="1"/>
            <a:r>
              <a:rPr lang="en-US" b="1" dirty="0" smtClean="0"/>
              <a:t>Mapping</a:t>
            </a:r>
            <a:r>
              <a:rPr lang="en-US" dirty="0" smtClean="0"/>
              <a:t> - can influence the way in which people perceive relationships between controls and effects</a:t>
            </a:r>
          </a:p>
          <a:p>
            <a:pPr marL="2190750" lvl="3" indent="-381000" eaLnBrk="1" hangingPunct="1"/>
            <a:r>
              <a:rPr lang="en-US" b="1" dirty="0" smtClean="0"/>
              <a:t>Symbols</a:t>
            </a:r>
            <a:r>
              <a:rPr lang="en-US" dirty="0" smtClean="0"/>
              <a:t> - can influence the way in which we interact with an interface by defining meaning and constraining our possible interpretations of interface elements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D9BB64EE-E44A-41F0-B967-EDF27FB99695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  <p:pic>
        <p:nvPicPr>
          <p:cNvPr id="5" name="Picture 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5486400"/>
            <a:ext cx="669925" cy="62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28800" y="5486400"/>
            <a:ext cx="622300" cy="62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1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743200" y="5486400"/>
            <a:ext cx="68262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1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10000" y="5486400"/>
            <a:ext cx="741363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1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953000" y="5486400"/>
            <a:ext cx="566738" cy="61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1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791200" y="5486400"/>
            <a:ext cx="668338" cy="582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18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705600" y="5486400"/>
            <a:ext cx="695325" cy="62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20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620000" y="5486400"/>
            <a:ext cx="5969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944779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Learning Objectives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NZ" dirty="0" smtClean="0"/>
              <a:t>To be able to apply design principles in the context of user interface design tasks</a:t>
            </a:r>
          </a:p>
          <a:p>
            <a:r>
              <a:rPr lang="en-NZ" dirty="0" smtClean="0"/>
              <a:t>To be able to characterise key design principles for </a:t>
            </a:r>
            <a:r>
              <a:rPr lang="en-NZ" i="1" dirty="0" smtClean="0"/>
              <a:t>effectiveness</a:t>
            </a:r>
            <a:r>
              <a:rPr lang="en-NZ" dirty="0" smtClean="0"/>
              <a:t> and </a:t>
            </a:r>
            <a:r>
              <a:rPr lang="en-NZ" i="1" dirty="0" smtClean="0"/>
              <a:t>efficiency</a:t>
            </a:r>
            <a:endParaRPr lang="en-NZ" dirty="0" smtClean="0"/>
          </a:p>
          <a:p>
            <a:r>
              <a:rPr lang="en-NZ" dirty="0" smtClean="0"/>
              <a:t>To be able to conceptualise design principles in terms of an interaction framework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2EA90C0-2222-4414-A280-65452057AD06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5666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Efficiency/Usability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sz="quarter" idx="1"/>
          </p:nvPr>
        </p:nvSpPr>
        <p:spPr>
          <a:noFill/>
        </p:spPr>
        <p:txBody>
          <a:bodyPr/>
          <a:lstStyle/>
          <a:p>
            <a:pPr marL="225425" indent="-225425" eaLnBrk="1" hangingPunct="1">
              <a:lnSpc>
                <a:spcPct val="90000"/>
              </a:lnSpc>
            </a:pPr>
            <a:r>
              <a:rPr lang="en-US" b="1" smtClean="0"/>
              <a:t>Memorability</a:t>
            </a:r>
            <a:r>
              <a:rPr lang="en-US" smtClean="0"/>
              <a:t> - Interfaces that have high memorability will be easier to learn and use</a:t>
            </a:r>
          </a:p>
          <a:p>
            <a:pPr marL="1143000" lvl="1" indent="-495300" eaLnBrk="1" hangingPunct="1">
              <a:lnSpc>
                <a:spcPct val="90000"/>
              </a:lnSpc>
            </a:pPr>
            <a:r>
              <a:rPr lang="en-US" smtClean="0"/>
              <a:t>Many different parameters affect memorability: </a:t>
            </a:r>
          </a:p>
          <a:p>
            <a:pPr marL="1695450" lvl="2" indent="-438150" eaLnBrk="1" hangingPunct="1">
              <a:lnSpc>
                <a:spcPct val="90000"/>
              </a:lnSpc>
            </a:pPr>
            <a:r>
              <a:rPr lang="en-US" smtClean="0"/>
              <a:t>Location </a:t>
            </a:r>
          </a:p>
          <a:p>
            <a:pPr marL="1695450" lvl="2" indent="-438150" eaLnBrk="1" hangingPunct="1">
              <a:lnSpc>
                <a:spcPct val="90000"/>
              </a:lnSpc>
            </a:pPr>
            <a:r>
              <a:rPr lang="en-US" smtClean="0"/>
              <a:t>Logical Grouping </a:t>
            </a:r>
          </a:p>
          <a:p>
            <a:pPr marL="1695450" lvl="2" indent="-438150" eaLnBrk="1" hangingPunct="1">
              <a:lnSpc>
                <a:spcPct val="90000"/>
              </a:lnSpc>
            </a:pPr>
            <a:r>
              <a:rPr lang="en-US" smtClean="0"/>
              <a:t>Conventions </a:t>
            </a:r>
          </a:p>
          <a:p>
            <a:pPr marL="1695450" lvl="2" indent="-438150" eaLnBrk="1" hangingPunct="1">
              <a:lnSpc>
                <a:spcPct val="90000"/>
              </a:lnSpc>
            </a:pPr>
            <a:r>
              <a:rPr lang="en-US" smtClean="0"/>
              <a:t>Redundancy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6058399F-40DA-4E2B-A200-586430DF6086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6408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Efficiency/Usability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600200"/>
            <a:ext cx="7772400" cy="5105400"/>
          </a:xfrm>
          <a:noFill/>
        </p:spPr>
        <p:txBody>
          <a:bodyPr/>
          <a:lstStyle/>
          <a:p>
            <a:pPr marL="228600" indent="-228600" eaLnBrk="1" hangingPunct="1"/>
            <a:r>
              <a:rPr lang="en-US" sz="2800" b="1" dirty="0" smtClean="0"/>
              <a:t>Predictability</a:t>
            </a:r>
            <a:r>
              <a:rPr lang="en-US" sz="2800" dirty="0" smtClean="0"/>
              <a:t> - Predictability involves a person’s expectations and his ability to determine the results of his actions ahead of time. 	</a:t>
            </a:r>
          </a:p>
          <a:p>
            <a:pPr marL="1143000" lvl="1" indent="-495300" eaLnBrk="1" hangingPunct="1"/>
            <a:r>
              <a:rPr lang="en-US" b="1" dirty="0" smtClean="0"/>
              <a:t>Consistency (when appropriate)</a:t>
            </a:r>
          </a:p>
          <a:p>
            <a:pPr marL="1695450" lvl="2" indent="-438150" eaLnBrk="1" hangingPunct="1"/>
            <a:r>
              <a:rPr lang="en-US" sz="2000" dirty="0" smtClean="0"/>
              <a:t>Consistency reinforces our associations and, therefore, increases our ability to remember and predict outcomes and processes. </a:t>
            </a:r>
          </a:p>
          <a:p>
            <a:pPr marL="1695450" lvl="2" indent="-438150" eaLnBrk="1" hangingPunct="1"/>
            <a:r>
              <a:rPr lang="en-US" sz="2000" dirty="0" smtClean="0"/>
              <a:t>Consistency is great, but only offer options that fit the task at hand</a:t>
            </a:r>
          </a:p>
          <a:p>
            <a:pPr marL="2152650" lvl="3" indent="-438150" eaLnBrk="1" hangingPunct="1"/>
            <a:r>
              <a:rPr lang="en-US" dirty="0" smtClean="0"/>
              <a:t>Greyed out menu items are a compromise to keep the menu consistent, while also having the options minimized to those that are appropriate in context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4F11F8A4-185B-443C-AEA6-1B2240D97712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01000" y="838200"/>
            <a:ext cx="733425" cy="792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001000" y="2971800"/>
            <a:ext cx="752475" cy="791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001000" y="1905000"/>
            <a:ext cx="771525" cy="790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79794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Efficiency/Usability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447800"/>
            <a:ext cx="8537575" cy="5105400"/>
          </a:xfrm>
          <a:noFill/>
        </p:spPr>
        <p:txBody>
          <a:bodyPr/>
          <a:lstStyle/>
          <a:p>
            <a:pPr marL="228600" indent="-228600" eaLnBrk="1" hangingPunct="1"/>
            <a:r>
              <a:rPr lang="en-US" b="1" dirty="0" smtClean="0"/>
              <a:t>Predictability</a:t>
            </a:r>
            <a:r>
              <a:rPr lang="en-US" dirty="0" smtClean="0"/>
              <a:t>	</a:t>
            </a:r>
          </a:p>
          <a:p>
            <a:pPr marL="1143000" lvl="1" indent="-495300" eaLnBrk="1" hangingPunct="1"/>
            <a:r>
              <a:rPr lang="en-US" b="1" dirty="0" err="1" smtClean="0"/>
              <a:t>Generalizabilty</a:t>
            </a:r>
            <a:r>
              <a:rPr lang="en-US" b="1" dirty="0" smtClean="0"/>
              <a:t>: </a:t>
            </a:r>
            <a:r>
              <a:rPr lang="en-US" dirty="0" smtClean="0"/>
              <a:t>can help us use the knowledge we gathered from previous experience and apply it to similar situations</a:t>
            </a:r>
            <a:endParaRPr lang="en-US" b="1" dirty="0" smtClean="0"/>
          </a:p>
          <a:p>
            <a:pPr marL="1143000" lvl="1" indent="-495300" eaLnBrk="1" hangingPunct="1"/>
            <a:r>
              <a:rPr lang="en-US" b="1" dirty="0" smtClean="0"/>
              <a:t>Conventions: </a:t>
            </a:r>
            <a:r>
              <a:rPr lang="en-US" dirty="0" smtClean="0"/>
              <a:t>allows us to use our intuition</a:t>
            </a:r>
            <a:endParaRPr lang="en-US" b="1" dirty="0" smtClean="0"/>
          </a:p>
          <a:p>
            <a:pPr marL="1143000" lvl="1" indent="-495300" eaLnBrk="1" hangingPunct="1"/>
            <a:r>
              <a:rPr lang="en-US" b="1" dirty="0" smtClean="0"/>
              <a:t>Familiarity: </a:t>
            </a:r>
            <a:r>
              <a:rPr lang="en-US" dirty="0" smtClean="0"/>
              <a:t>familiar menu names and options help users locate objects and functions more easily</a:t>
            </a:r>
            <a:endParaRPr lang="en-US" b="1" dirty="0" smtClean="0"/>
          </a:p>
          <a:p>
            <a:pPr marL="1143000" lvl="1" indent="-495300" eaLnBrk="1" hangingPunct="1"/>
            <a:r>
              <a:rPr lang="en-US" b="1" dirty="0" smtClean="0"/>
              <a:t>Location, Location, Location: </a:t>
            </a:r>
            <a:r>
              <a:rPr lang="en-US" dirty="0" smtClean="0"/>
              <a:t>Not all areas on the screen are created equal</a:t>
            </a:r>
          </a:p>
          <a:p>
            <a:pPr marL="1543050" lvl="2" indent="-495300" eaLnBrk="1" hangingPunct="1"/>
            <a:r>
              <a:rPr lang="en-US" sz="2000" b="1" dirty="0" smtClean="0"/>
              <a:t>Top-left is the most prime real estate; bottom and right for closure; many location conventions exist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3E12B201-6D93-4DB3-B72B-834FB684EDF6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5452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Efficiency/Usability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600200"/>
            <a:ext cx="8537575" cy="5105400"/>
          </a:xfrm>
          <a:noFill/>
        </p:spPr>
        <p:txBody>
          <a:bodyPr/>
          <a:lstStyle/>
          <a:p>
            <a:pPr marL="228600" indent="-228600" eaLnBrk="1" hangingPunct="1"/>
            <a:r>
              <a:rPr lang="en-US" b="1" dirty="0" smtClean="0"/>
              <a:t>Predictability</a:t>
            </a:r>
            <a:r>
              <a:rPr lang="en-US" dirty="0" smtClean="0"/>
              <a:t>	</a:t>
            </a:r>
          </a:p>
          <a:p>
            <a:pPr marL="1143000" lvl="1" indent="-495300" eaLnBrk="1" hangingPunct="1"/>
            <a:r>
              <a:rPr lang="en-US" b="1" dirty="0" smtClean="0"/>
              <a:t>Modes: </a:t>
            </a:r>
            <a:r>
              <a:rPr lang="en-US" dirty="0" smtClean="0"/>
              <a:t>Modes create instability in mental models because they change the way objects function</a:t>
            </a:r>
          </a:p>
          <a:p>
            <a:pPr marL="1143000" lvl="1" indent="-495300" eaLnBrk="1" hangingPunct="1"/>
            <a:endParaRPr lang="en-US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D8BD4808-50C5-4A5B-BBA9-86E32740D71D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457200" y="3657600"/>
            <a:ext cx="8077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baseline="0" dirty="0" smtClean="0"/>
              <a:t>Simplest example of a mode: Caps Lock – causes input to be interpreted differently.  With few exceptions, modes are considered bad for usability (and, alas, are traditionally easy to program)</a:t>
            </a:r>
            <a:endParaRPr lang="en-NZ" baseline="0" dirty="0"/>
          </a:p>
        </p:txBody>
      </p:sp>
    </p:spTree>
    <p:extLst>
      <p:ext uri="{BB962C8B-B14F-4D97-AF65-F5344CB8AC3E}">
        <p14:creationId xmlns:p14="http://schemas.microsoft.com/office/powerpoint/2010/main" val="1821890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Efficiency/Usability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1600200"/>
            <a:ext cx="8294688" cy="1905000"/>
          </a:xfrm>
        </p:spPr>
        <p:txBody>
          <a:bodyPr>
            <a:normAutofit lnSpcReduction="10000"/>
          </a:bodyPr>
          <a:lstStyle/>
          <a:p>
            <a:pPr marL="228600" indent="-228600" eaLnBrk="1" hangingPunct="1">
              <a:lnSpc>
                <a:spcPct val="90000"/>
              </a:lnSpc>
            </a:pPr>
            <a:r>
              <a:rPr lang="en-US" b="1" smtClean="0"/>
              <a:t>Visibility</a:t>
            </a:r>
            <a:r>
              <a:rPr lang="en-US" sz="2800" smtClean="0"/>
              <a:t> - The principle of visibility involves making the user aware of the system’s components and processes, including all possible functionality and feedback from user actions. </a:t>
            </a:r>
          </a:p>
          <a:p>
            <a:pPr marL="228600" indent="-228600" eaLnBrk="1" hangingPunct="1">
              <a:lnSpc>
                <a:spcPct val="90000"/>
              </a:lnSpc>
            </a:pPr>
            <a:endParaRPr lang="en-US" sz="280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5FCB8339-A457-479A-95B6-7F44C01C44DE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  <p:sp>
        <p:nvSpPr>
          <p:cNvPr id="13317" name="Text Box 4"/>
          <p:cNvSpPr txBox="1">
            <a:spLocks noChangeArrowheads="1"/>
          </p:cNvSpPr>
          <p:nvPr/>
        </p:nvSpPr>
        <p:spPr bwMode="auto">
          <a:xfrm>
            <a:off x="533400" y="3733800"/>
            <a:ext cx="8458200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5000"/>
              </a:lnSpc>
            </a:pPr>
            <a:r>
              <a:rPr lang="en-US" sz="3600" i="1">
                <a:solidFill>
                  <a:srgbClr val="003300"/>
                </a:solidFill>
              </a:rPr>
              <a:t>Show everything at once, and the result is chaos. </a:t>
            </a:r>
          </a:p>
          <a:p>
            <a:pPr>
              <a:lnSpc>
                <a:spcPct val="125000"/>
              </a:lnSpc>
            </a:pPr>
            <a:r>
              <a:rPr lang="en-US" sz="3600" i="1">
                <a:solidFill>
                  <a:srgbClr val="003300"/>
                </a:solidFill>
              </a:rPr>
              <a:t>Don’t show everything, and then stuff gets lost.</a:t>
            </a:r>
          </a:p>
          <a:p>
            <a:pPr>
              <a:lnSpc>
                <a:spcPct val="125000"/>
              </a:lnSpc>
            </a:pPr>
            <a:r>
              <a:rPr lang="en-US" sz="3600">
                <a:solidFill>
                  <a:srgbClr val="003300"/>
                </a:solidFill>
              </a:rPr>
              <a:t>(Norman, 1998, 74)</a:t>
            </a:r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921141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Efficiency/Usability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3048000"/>
            <a:ext cx="8294688" cy="2895600"/>
          </a:xfrm>
        </p:spPr>
        <p:txBody>
          <a:bodyPr/>
          <a:lstStyle/>
          <a:p>
            <a:pPr marL="228600" indent="-228600" eaLnBrk="1" hangingPunct="1">
              <a:lnSpc>
                <a:spcPct val="80000"/>
              </a:lnSpc>
            </a:pPr>
            <a:r>
              <a:rPr lang="en-US" b="1" smtClean="0"/>
              <a:t>Visibility</a:t>
            </a:r>
            <a:endParaRPr lang="en-US" sz="2800" b="1" smtClean="0"/>
          </a:p>
          <a:p>
            <a:pPr marL="1143000" lvl="1" indent="-495300" eaLnBrk="1" hangingPunct="1">
              <a:lnSpc>
                <a:spcPct val="80000"/>
              </a:lnSpc>
            </a:pPr>
            <a:r>
              <a:rPr lang="en-US" sz="2600" b="1" smtClean="0"/>
              <a:t>Overload: </a:t>
            </a:r>
            <a:r>
              <a:rPr lang="en-US" sz="2400" smtClean="0"/>
              <a:t>Following the principle of visibility without also applying progressive disclosure can lead to visual overload</a:t>
            </a:r>
            <a:endParaRPr lang="en-US" sz="2600" b="1" smtClean="0"/>
          </a:p>
          <a:p>
            <a:pPr marL="1143000" lvl="1" indent="-495300" eaLnBrk="1" hangingPunct="1">
              <a:lnSpc>
                <a:spcPct val="80000"/>
              </a:lnSpc>
            </a:pPr>
            <a:r>
              <a:rPr lang="en-US" sz="2600" b="1" smtClean="0"/>
              <a:t>Feedback: </a:t>
            </a:r>
            <a:r>
              <a:rPr lang="en-US" sz="2400" smtClean="0"/>
              <a:t>Direct Manipulation interfaces provide immediate visual feedback about user actions. It is the task of the interaction designer to decide what form that feedback takes 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48016F53-927F-4B28-B66D-3E890E990CBD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04800" y="1600200"/>
            <a:ext cx="8294688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Ins="0"/>
          <a:lstStyle/>
          <a:p>
            <a:pPr marL="4763" indent="4763" eaLnBrk="1" hangingPunct="1">
              <a:spcBef>
                <a:spcPct val="20000"/>
              </a:spcBef>
              <a:buFontTx/>
              <a:buChar char="•"/>
            </a:pPr>
            <a:endParaRPr lang="en-US" sz="2800" b="1" baseline="0">
              <a:solidFill>
                <a:srgbClr val="003300"/>
              </a:solidFill>
            </a:endParaRPr>
          </a:p>
          <a:p>
            <a:pPr marL="4763" indent="4763" eaLnBrk="1" hangingPunct="1">
              <a:spcBef>
                <a:spcPct val="20000"/>
              </a:spcBef>
            </a:pPr>
            <a:r>
              <a:rPr lang="en-US" sz="2000" baseline="0">
                <a:solidFill>
                  <a:srgbClr val="003300"/>
                </a:solidFill>
              </a:rPr>
              <a:t>The principles of progressive disclosure and simplicity should be used in</a:t>
            </a:r>
            <a:br>
              <a:rPr lang="en-US" sz="2000" baseline="0">
                <a:solidFill>
                  <a:srgbClr val="003300"/>
                </a:solidFill>
              </a:rPr>
            </a:br>
            <a:r>
              <a:rPr lang="en-US" sz="2000" baseline="0">
                <a:solidFill>
                  <a:srgbClr val="003300"/>
                </a:solidFill>
              </a:rPr>
              <a:t>conjunction with the principle of visibility to avoid overload</a:t>
            </a:r>
            <a:endParaRPr lang="en-US" sz="2800" b="1" baseline="0">
              <a:solidFill>
                <a:srgbClr val="003300"/>
              </a:solidFill>
            </a:endParaRPr>
          </a:p>
        </p:txBody>
      </p:sp>
      <p:pic>
        <p:nvPicPr>
          <p:cNvPr id="14342" name="Picture 4" descr="maxi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600200"/>
            <a:ext cx="790575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87668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Efficiency/Usability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1447800"/>
            <a:ext cx="8294688" cy="4572000"/>
          </a:xfrm>
        </p:spPr>
        <p:txBody>
          <a:bodyPr>
            <a:normAutofit lnSpcReduction="10000"/>
          </a:bodyPr>
          <a:lstStyle/>
          <a:p>
            <a:pPr marL="228600" indent="-228600" eaLnBrk="1" hangingPunct="1"/>
            <a:r>
              <a:rPr lang="en-US" sz="2800" b="1" dirty="0" smtClean="0"/>
              <a:t>Visibility</a:t>
            </a:r>
            <a:endParaRPr lang="en-US" sz="2800" dirty="0" smtClean="0"/>
          </a:p>
          <a:p>
            <a:pPr marL="1189038" lvl="1" indent="-495300" eaLnBrk="1" hangingPunct="1"/>
            <a:r>
              <a:rPr lang="en-US" sz="2400" b="1" dirty="0" smtClean="0"/>
              <a:t>Recognition/Recall: </a:t>
            </a:r>
            <a:r>
              <a:rPr lang="en-US" sz="2400" dirty="0" smtClean="0"/>
              <a:t>The principle of visibility is based on the fact that we are better at recognition than we are at recall</a:t>
            </a:r>
          </a:p>
          <a:p>
            <a:pPr marL="1589088" lvl="2" indent="-495300" eaLnBrk="1" hangingPunct="1"/>
            <a:r>
              <a:rPr lang="en-US" sz="2000" dirty="0" smtClean="0"/>
              <a:t>We’ll explore cognitive reasons later in the semester, but basically it’s easy to work with what’s before your eyes as compared to dredging your memory</a:t>
            </a:r>
          </a:p>
          <a:p>
            <a:pPr marL="1189038" lvl="1" indent="-495300" eaLnBrk="1" hangingPunct="1"/>
            <a:r>
              <a:rPr lang="en-US" sz="2400" b="1" dirty="0" smtClean="0"/>
              <a:t>Orientation: </a:t>
            </a:r>
            <a:r>
              <a:rPr lang="en-US" sz="2400" dirty="0" smtClean="0"/>
              <a:t>People need to be able to orient themselves, especially in complex information spaces</a:t>
            </a:r>
          </a:p>
          <a:p>
            <a:pPr marL="1589088" lvl="2" indent="-495300" eaLnBrk="1" hangingPunct="1"/>
            <a:r>
              <a:rPr lang="en-US" sz="2000" dirty="0" smtClean="0"/>
              <a:t>With web sites – consistent and hierarchical page titles and menu structure, as well as footprints (changing </a:t>
            </a:r>
            <a:r>
              <a:rPr lang="en-US" sz="2000" dirty="0" err="1" smtClean="0"/>
              <a:t>colour</a:t>
            </a:r>
            <a:r>
              <a:rPr lang="en-US" sz="2000" dirty="0" smtClean="0"/>
              <a:t> to indicate traversed area)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D6704169-F6EE-4D74-9716-C0E5C4D7BA8A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1134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To be continued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NZ" dirty="0" smtClean="0"/>
              <a:t>Next lecture we’ll talk about human perception – particularly visual perception.  </a:t>
            </a:r>
          </a:p>
          <a:p>
            <a:r>
              <a:rPr lang="en-NZ" dirty="0" smtClean="0"/>
              <a:t>We will come </a:t>
            </a:r>
            <a:r>
              <a:rPr lang="en-NZ" smtClean="0"/>
              <a:t>back </a:t>
            </a:r>
            <a:r>
              <a:rPr lang="en-NZ" smtClean="0"/>
              <a:t>and </a:t>
            </a:r>
            <a:r>
              <a:rPr lang="en-NZ" dirty="0" smtClean="0"/>
              <a:t>look at more design principles, with a focus on proportion and screen complexity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2EA90C0-2222-4414-A280-65452057AD06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816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Principles of Interaction Design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i="1" dirty="0" smtClean="0"/>
              <a:t>How do we create elegant solutions to complex interaction problems?</a:t>
            </a:r>
            <a:r>
              <a:rPr lang="en-US" dirty="0" smtClean="0"/>
              <a:t> </a:t>
            </a:r>
          </a:p>
          <a:p>
            <a:pPr lvl="1" eaLnBrk="1" hangingPunct="1"/>
            <a:r>
              <a:rPr lang="en-US" sz="2400" dirty="0" smtClean="0"/>
              <a:t>Don’t let the technical variables get in the way of coming up with something useful, usable and pleasing</a:t>
            </a:r>
          </a:p>
          <a:p>
            <a:pPr eaLnBrk="1" hangingPunct="1"/>
            <a:r>
              <a:rPr lang="en-US" i="1" dirty="0" smtClean="0"/>
              <a:t>How do interaction designers succeed at creating great designs that are powerful and aesthetically appealing?</a:t>
            </a:r>
            <a:r>
              <a:rPr lang="en-US" dirty="0" smtClean="0"/>
              <a:t> 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 smtClean="0"/>
              <a:t>‘Insanely great’ </a:t>
            </a:r>
            <a:r>
              <a:rPr lang="en-US" sz="2400" dirty="0" smtClean="0"/>
              <a:t>– Steve Jobs’ description of the Macintosh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5874DD2E-D8AA-4EB2-B78F-03ED2681857F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Principles of Interaction Design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BB797FAC-73D8-46A8-8D5F-9AD27F0733FC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pic>
        <p:nvPicPr>
          <p:cNvPr id="512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828800"/>
            <a:ext cx="5105400" cy="3582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4" descr="Figure6-32b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91200" y="1676400"/>
            <a:ext cx="22479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04800" y="5562600"/>
            <a:ext cx="8294688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33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3300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3300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3300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00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00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00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00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00"/>
                </a:solidFill>
                <a:latin typeface="+mn-lt"/>
              </a:defRPr>
            </a:lvl9pPr>
          </a:lstStyle>
          <a:p>
            <a:pPr eaLnBrk="1" hangingPunct="1"/>
            <a:r>
              <a:rPr lang="en-US" sz="2800" kern="0" baseline="0" dirty="0" smtClean="0"/>
              <a:t>Clear, minimal, to-the-point and insanely successful!</a:t>
            </a:r>
            <a:endParaRPr lang="en-US" sz="2000" kern="0" baseline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Principles of Interaction Design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4763" indent="-4763">
              <a:lnSpc>
                <a:spcPct val="90000"/>
              </a:lnSpc>
              <a:buFontTx/>
              <a:buNone/>
            </a:pPr>
            <a:endParaRPr lang="en-US" sz="2800" smtClean="0"/>
          </a:p>
          <a:p>
            <a:pPr marL="4763" indent="-4763">
              <a:lnSpc>
                <a:spcPct val="90000"/>
              </a:lnSpc>
              <a:buFontTx/>
              <a:buNone/>
            </a:pPr>
            <a:r>
              <a:rPr lang="en-US" sz="2800" smtClean="0"/>
              <a:t>Design principles can be used to guide design decisions</a:t>
            </a:r>
          </a:p>
          <a:p>
            <a:pPr marL="4763" indent="-4763" eaLnBrk="1" hangingPunct="1">
              <a:lnSpc>
                <a:spcPct val="90000"/>
              </a:lnSpc>
            </a:pPr>
            <a:endParaRPr lang="en-US" smtClean="0"/>
          </a:p>
          <a:p>
            <a:pPr marL="4763" indent="-4763" eaLnBrk="1" hangingPunct="1">
              <a:lnSpc>
                <a:spcPct val="90000"/>
              </a:lnSpc>
            </a:pPr>
            <a:r>
              <a:rPr lang="en-US" sz="2800" smtClean="0"/>
              <a:t>Design principles do not prescribe specific outcomes; they function within the context of a particular design project. </a:t>
            </a:r>
          </a:p>
          <a:p>
            <a:pPr marL="4763" indent="-4763" eaLnBrk="1" hangingPunct="1">
              <a:lnSpc>
                <a:spcPct val="90000"/>
              </a:lnSpc>
            </a:pPr>
            <a:endParaRPr lang="en-US" sz="2800" smtClean="0"/>
          </a:p>
          <a:p>
            <a:pPr marL="4763" indent="-4763" eaLnBrk="1" hangingPunct="1">
              <a:lnSpc>
                <a:spcPct val="90000"/>
              </a:lnSpc>
            </a:pPr>
            <a:r>
              <a:rPr lang="en-US" sz="2800" smtClean="0"/>
              <a:t>Design principles guide interaction designers and help them make decisions that are based on established criteria 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EAC8AF2-D617-4E4B-BCDA-1911DDB5CA6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pic>
        <p:nvPicPr>
          <p:cNvPr id="6149" name="Picture 4" descr="maxi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524000"/>
            <a:ext cx="790575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Gulfs and Principles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Design principle can be used to determine if there are gulfs of execution or evaluation</a:t>
            </a:r>
          </a:p>
          <a:p>
            <a:pPr eaLnBrk="1" hangingPunct="1"/>
            <a:endParaRPr lang="en-US" sz="2800" smtClean="0"/>
          </a:p>
          <a:p>
            <a:pPr eaLnBrk="1" hangingPunct="1"/>
            <a:r>
              <a:rPr lang="en-US" sz="2800" smtClean="0"/>
              <a:t>Gulfs of execution relate to the effectiveness principles</a:t>
            </a:r>
          </a:p>
          <a:p>
            <a:pPr eaLnBrk="1" hangingPunct="1"/>
            <a:endParaRPr lang="en-US" sz="2800" smtClean="0"/>
          </a:p>
          <a:p>
            <a:pPr eaLnBrk="1" hangingPunct="1"/>
            <a:r>
              <a:rPr lang="en-US" sz="2800" smtClean="0"/>
              <a:t>Gulfs of evaluation relate to the efficiency principles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08A581CD-42DB-4056-A4CD-112004EF02C9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Framework for Design Principles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F61657D-4D5F-4B32-B1D0-CEE807BAD86C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8196" name="Rectangle 3"/>
          <p:cNvSpPr>
            <a:spLocks noChangeArrowheads="1"/>
          </p:cNvSpPr>
          <p:nvPr/>
        </p:nvSpPr>
        <p:spPr bwMode="auto">
          <a:xfrm>
            <a:off x="0" y="27352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NZ"/>
          </a:p>
        </p:txBody>
      </p:sp>
      <p:pic>
        <p:nvPicPr>
          <p:cNvPr id="8197" name="Picture 4" descr="Principles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2000" y="2209800"/>
            <a:ext cx="7543800" cy="2417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304800" y="5105400"/>
            <a:ext cx="7924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en-NZ" sz="3600" dirty="0" smtClean="0"/>
              <a:t>Provides a framework for thinking about design principles in terms of interaction</a:t>
            </a:r>
            <a:endParaRPr lang="en-NZ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Framework for Design Principles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600200"/>
            <a:ext cx="7772400" cy="5105400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dirty="0" smtClean="0"/>
              <a:t>The framework has the following components: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dirty="0" smtClean="0"/>
              <a:t>Usability Goals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dirty="0" smtClean="0"/>
              <a:t>There are two main usability goals in the framework; comprehensibility and learnability.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dirty="0" smtClean="0"/>
              <a:t>Design Principle Categories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dirty="0" smtClean="0"/>
              <a:t>The framework also divides the design principles into two main groups; efficiency principles and effectiveness principles.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dirty="0" smtClean="0"/>
              <a:t>Format to Describe Design Principles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dirty="0" smtClean="0"/>
              <a:t>The framework uses the format “serves the principle of … which promotes …” to describe the different principles. </a:t>
            </a:r>
            <a:endParaRPr lang="en-US" sz="20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2400" i="1" dirty="0" smtClean="0"/>
              <a:t>Familiarity</a:t>
            </a:r>
            <a:r>
              <a:rPr lang="en-US" sz="2400" dirty="0" smtClean="0"/>
              <a:t> serves the principle of </a:t>
            </a:r>
            <a:r>
              <a:rPr lang="en-US" sz="2400" i="1" dirty="0" smtClean="0"/>
              <a:t>memorability</a:t>
            </a:r>
            <a:r>
              <a:rPr lang="en-US" sz="2400" dirty="0" smtClean="0"/>
              <a:t>, which promotes </a:t>
            </a:r>
            <a:r>
              <a:rPr lang="en-US" sz="2400" i="1" dirty="0" smtClean="0"/>
              <a:t>usability</a:t>
            </a:r>
            <a:r>
              <a:rPr lang="en-US" sz="2400" dirty="0" smtClean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5BA12510-8C33-4146-A762-F7A0AEC41684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2007</TotalTime>
  <Words>1621</Words>
  <Application>Microsoft Office PowerPoint</Application>
  <PresentationFormat>On-screen Show (4:3)</PresentationFormat>
  <Paragraphs>264</Paragraphs>
  <Slides>37</Slides>
  <Notes>32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Oriel</vt:lpstr>
      <vt:lpstr>Lecture 10 Design Principles #1</vt:lpstr>
      <vt:lpstr>Some General Housekeeping</vt:lpstr>
      <vt:lpstr>Learning Objectives</vt:lpstr>
      <vt:lpstr>Principles of Interaction Design</vt:lpstr>
      <vt:lpstr>Principles of Interaction Design</vt:lpstr>
      <vt:lpstr>Principles of Interaction Design</vt:lpstr>
      <vt:lpstr>Gulfs and Principles</vt:lpstr>
      <vt:lpstr>Framework for Design Principles</vt:lpstr>
      <vt:lpstr>Framework for Design Principles</vt:lpstr>
      <vt:lpstr>Framework for Design Principles</vt:lpstr>
      <vt:lpstr>Framework for Design Principles</vt:lpstr>
      <vt:lpstr>Comprehensibilty</vt:lpstr>
      <vt:lpstr>Interface Hall of Shame</vt:lpstr>
      <vt:lpstr>Interface Hall of Shame</vt:lpstr>
      <vt:lpstr>Learnabilty</vt:lpstr>
      <vt:lpstr>Comprehensibility Learnabilty</vt:lpstr>
      <vt:lpstr>Principles of Interaction Design</vt:lpstr>
      <vt:lpstr>Half time entertainment </vt:lpstr>
      <vt:lpstr>Design Principle Categories</vt:lpstr>
      <vt:lpstr>Effectiveness/Usefulness</vt:lpstr>
      <vt:lpstr>Effectiveness/Usefulness</vt:lpstr>
      <vt:lpstr>Efficiency/Usability</vt:lpstr>
      <vt:lpstr>Efficiency/Usability</vt:lpstr>
      <vt:lpstr>Interface Hall of Shame</vt:lpstr>
      <vt:lpstr>Improved</vt:lpstr>
      <vt:lpstr>Simplicity!</vt:lpstr>
      <vt:lpstr>Efficiency/Usability</vt:lpstr>
      <vt:lpstr>Efficiency/Usability</vt:lpstr>
      <vt:lpstr>Efficiency/Usability</vt:lpstr>
      <vt:lpstr>Efficiency/Usability</vt:lpstr>
      <vt:lpstr>Efficiency/Usability</vt:lpstr>
      <vt:lpstr>Efficiency/Usability</vt:lpstr>
      <vt:lpstr>Efficiency/Usability</vt:lpstr>
      <vt:lpstr>Efficiency/Usability</vt:lpstr>
      <vt:lpstr>Efficiency/Usability</vt:lpstr>
      <vt:lpstr>Efficiency/Usability</vt:lpstr>
      <vt:lpstr>To be continued</vt:lpstr>
    </vt:vector>
  </TitlesOfParts>
  <Company>cwp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1: Title</dc:title>
  <dc:subject>Chapter Title</dc:subject>
  <dc:creator>sh</dc:creator>
  <cp:lastModifiedBy>Craig Sutherland</cp:lastModifiedBy>
  <cp:revision>107</cp:revision>
  <cp:lastPrinted>2014-03-23T21:22:51Z</cp:lastPrinted>
  <dcterms:created xsi:type="dcterms:W3CDTF">2007-02-02T18:46:00Z</dcterms:created>
  <dcterms:modified xsi:type="dcterms:W3CDTF">2015-03-22T03:01:59Z</dcterms:modified>
</cp:coreProperties>
</file>